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notesMasterIdLst>
    <p:notesMasterId r:id="rId14"/>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Recruiting deck for new Climate Risk Commons participants. Founded and funded by RiskThinking.AI.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jp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jp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jp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F5233"/>
        </a:solidFill>
      </p:bgPr>
    </p:bg>
    <p:spTree>
      <p:nvGrpSpPr>
        <p:cNvPr id="1" name=""/>
        <p:cNvGrpSpPr/>
        <p:nvPr/>
      </p:nvGrpSpPr>
      <p:grpSpPr>
        <a:xfrm>
          <a:off x="0" y="0"/>
          <a:ext cx="0" cy="0"/>
          <a:chOff x="0" y="0"/>
          <a:chExt cx="0" cy="0"/>
        </a:xfrm>
      </p:grpSpPr>
      <p:pic>
        <p:nvPicPr>
          <p:cNvPr id="2" name="Image 0" descr="/home/claude/hero.jpg">    </p:cNvPr>
          <p:cNvPicPr>
            <a:picLocks noChangeAspect="1"/>
          </p:cNvPicPr>
          <p:nvPr/>
        </p:nvPicPr>
        <p:blipFill>
          <a:blip r:embed="rId1"/>
          <a:srcRect l="0" r="0" t="0" b="0"/>
          <a:stretch/>
        </p:blipFill>
        <p:spPr>
          <a:xfrm>
            <a:off x="6766560" y="0"/>
            <a:ext cx="5394960" cy="6858000"/>
          </a:xfrm>
          <a:prstGeom prst="rect">
            <a:avLst/>
          </a:prstGeom>
        </p:spPr>
      </p:pic>
      <p:pic>
        <p:nvPicPr>
          <p:cNvPr id="3" name="Image 1" descr="/home/claude/rtai_logo_white.png">    </p:cNvPr>
          <p:cNvPicPr>
            <a:picLocks noChangeAspect="1"/>
          </p:cNvPicPr>
          <p:nvPr/>
        </p:nvPicPr>
        <p:blipFill>
          <a:blip r:embed="rId2"/>
          <a:stretch>
            <a:fillRect/>
          </a:stretch>
        </p:blipFill>
        <p:spPr>
          <a:xfrm>
            <a:off x="5623560" y="274320"/>
            <a:ext cx="822960" cy="539496"/>
          </a:xfrm>
          <a:prstGeom prst="rect">
            <a:avLst/>
          </a:prstGeom>
        </p:spPr>
      </p:pic>
      <p:sp>
        <p:nvSpPr>
          <p:cNvPr id="4" name="Text 0"/>
          <p:cNvSpPr/>
          <p:nvPr/>
        </p:nvSpPr>
        <p:spPr>
          <a:xfrm>
            <a:off x="640080" y="777240"/>
            <a:ext cx="4846320" cy="320040"/>
          </a:xfrm>
          <a:prstGeom prst="rect">
            <a:avLst/>
          </a:prstGeom>
          <a:noFill/>
          <a:ln/>
        </p:spPr>
        <p:txBody>
          <a:bodyPr wrap="square" lIns="0" tIns="0" rIns="0" bIns="0" rtlCol="0" anchor="ctr"/>
          <a:lstStyle/>
          <a:p>
            <a:pPr indent="0" marL="0">
              <a:buNone/>
            </a:pPr>
            <a:r>
              <a:rPr lang="en-US" sz="1200" b="1" spc="200" kern="0" dirty="0">
                <a:solidFill>
                  <a:srgbClr val="9FD4B8"/>
                </a:solidFill>
                <a:latin typeface="Courier New" pitchFamily="34" charset="0"/>
                <a:ea typeface="Courier New" pitchFamily="34" charset="-122"/>
                <a:cs typeface="Courier New" pitchFamily="34" charset="-120"/>
              </a:rPr>
              <a:t>AN INVITATION TO THE RESEARCH COMMUNITY</a:t>
            </a:r>
            <a:endParaRPr lang="en-US" sz="1200" dirty="0"/>
          </a:p>
        </p:txBody>
      </p:sp>
      <p:sp>
        <p:nvSpPr>
          <p:cNvPr id="5" name="Text 1"/>
          <p:cNvSpPr/>
          <p:nvPr/>
        </p:nvSpPr>
        <p:spPr>
          <a:xfrm>
            <a:off x="640080" y="1371600"/>
            <a:ext cx="5852160" cy="2377440"/>
          </a:xfrm>
          <a:prstGeom prst="rect">
            <a:avLst/>
          </a:prstGeom>
          <a:noFill/>
          <a:ln/>
        </p:spPr>
        <p:txBody>
          <a:bodyPr wrap="square" lIns="0" tIns="0" rIns="0" bIns="0" rtlCol="0" anchor="t"/>
          <a:lstStyle/>
          <a:p>
            <a:pPr indent="0" marL="0">
              <a:lnSpc>
                <a:spcPts val="4600"/>
              </a:lnSpc>
              <a:buNone/>
            </a:pPr>
            <a:r>
              <a:rPr lang="en-US" sz="4000" b="1" dirty="0">
                <a:solidFill>
                  <a:srgbClr val="FFFFFF"/>
                </a:solidFill>
                <a:latin typeface="Calibri" pitchFamily="34" charset="0"/>
                <a:ea typeface="Calibri" pitchFamily="34" charset="-122"/>
                <a:cs typeface="Calibri" pitchFamily="34" charset="-120"/>
              </a:rPr>
              <a:t>Climate financial risk has no Linux. </a:t>
            </a:r>
            <a:pPr indent="0" marL="0">
              <a:lnSpc>
                <a:spcPts val="4600"/>
              </a:lnSpc>
              <a:buNone/>
            </a:pPr>
            <a:r>
              <a:rPr lang="en-US" sz="4000" b="1" dirty="0">
                <a:solidFill>
                  <a:srgbClr val="7FCBA4"/>
                </a:solidFill>
                <a:latin typeface="Calibri" pitchFamily="34" charset="0"/>
                <a:ea typeface="Calibri" pitchFamily="34" charset="-122"/>
                <a:cs typeface="Calibri" pitchFamily="34" charset="-120"/>
              </a:rPr>
              <a:t>We built it.</a:t>
            </a:r>
            <a:endParaRPr lang="en-US" sz="4000" dirty="0"/>
          </a:p>
        </p:txBody>
      </p:sp>
      <p:sp>
        <p:nvSpPr>
          <p:cNvPr id="6" name="Text 2"/>
          <p:cNvSpPr/>
          <p:nvPr/>
        </p:nvSpPr>
        <p:spPr>
          <a:xfrm>
            <a:off x="640080" y="3886200"/>
            <a:ext cx="5577840" cy="1280160"/>
          </a:xfrm>
          <a:prstGeom prst="rect">
            <a:avLst/>
          </a:prstGeom>
          <a:noFill/>
          <a:ln/>
        </p:spPr>
        <p:txBody>
          <a:bodyPr wrap="square" lIns="0" tIns="0" rIns="0" bIns="0" rtlCol="0" anchor="t"/>
          <a:lstStyle/>
          <a:p>
            <a:pPr indent="0" marL="0">
              <a:lnSpc>
                <a:spcPts val="2200"/>
              </a:lnSpc>
              <a:buNone/>
            </a:pPr>
            <a:r>
              <a:rPr lang="en-US" sz="1600" dirty="0">
                <a:solidFill>
                  <a:srgbClr val="DCEDE2"/>
                </a:solidFill>
                <a:latin typeface="Calibri" pitchFamily="34" charset="0"/>
                <a:ea typeface="Calibri" pitchFamily="34" charset="-122"/>
                <a:cs typeface="Calibri" pitchFamily="34" charset="-120"/>
              </a:rPr>
              <a:t>Climate Risk Commons puts the same enterprise-grade physical climate-risk platform the world's largest banks use into your hands, free for non-commercial work.</a:t>
            </a:r>
            <a:endParaRPr lang="en-US" sz="1600" dirty="0"/>
          </a:p>
        </p:txBody>
      </p:sp>
      <p:sp>
        <p:nvSpPr>
          <p:cNvPr id="7" name="Text 3"/>
          <p:cNvSpPr/>
          <p:nvPr/>
        </p:nvSpPr>
        <p:spPr>
          <a:xfrm>
            <a:off x="640080" y="5806440"/>
            <a:ext cx="4114800" cy="365760"/>
          </a:xfrm>
          <a:prstGeom prst="rect">
            <a:avLst/>
          </a:prstGeom>
          <a:noFill/>
          <a:ln/>
        </p:spPr>
        <p:txBody>
          <a:bodyPr wrap="square" lIns="0" tIns="0" rIns="0" bIns="0" rtlCol="0" anchor="ctr"/>
          <a:lstStyle/>
          <a:p>
            <a:pPr indent="0" marL="0">
              <a:buNone/>
            </a:pPr>
            <a:r>
              <a:rPr lang="en-US" sz="1800" b="1" dirty="0">
                <a:solidFill>
                  <a:srgbClr val="FFFFFF"/>
                </a:solidFill>
                <a:latin typeface="Calibri" pitchFamily="34" charset="0"/>
                <a:ea typeface="Calibri" pitchFamily="34" charset="-122"/>
                <a:cs typeface="Calibri" pitchFamily="34" charset="-120"/>
              </a:rPr>
              <a:t>Climate Risk Commons</a:t>
            </a:r>
            <a:endParaRPr lang="en-US" sz="1800" dirty="0"/>
          </a:p>
        </p:txBody>
      </p:sp>
      <p:sp>
        <p:nvSpPr>
          <p:cNvPr id="8" name="Text 4"/>
          <p:cNvSpPr/>
          <p:nvPr/>
        </p:nvSpPr>
        <p:spPr>
          <a:xfrm>
            <a:off x="640080" y="6199632"/>
            <a:ext cx="5029200" cy="274320"/>
          </a:xfrm>
          <a:prstGeom prst="rect">
            <a:avLst/>
          </a:prstGeom>
          <a:noFill/>
          <a:ln/>
        </p:spPr>
        <p:txBody>
          <a:bodyPr wrap="square" lIns="0" tIns="0" rIns="0" bIns="0" rtlCol="0" anchor="ctr"/>
          <a:lstStyle/>
          <a:p>
            <a:pPr indent="0" marL="0">
              <a:buNone/>
            </a:pPr>
            <a:r>
              <a:rPr lang="en-US" sz="1000" spc="200" kern="0" dirty="0">
                <a:solidFill>
                  <a:srgbClr val="9FD4B8"/>
                </a:solidFill>
                <a:latin typeface="Courier New" pitchFamily="34" charset="0"/>
                <a:ea typeface="Courier New" pitchFamily="34" charset="-122"/>
                <a:cs typeface="Courier New" pitchFamily="34" charset="-120"/>
              </a:rPr>
              <a:t>OPEN CLIMATE RISK FRAMEWORK  ·  OCRF V1.0</a:t>
            </a:r>
            <a:endParaRPr lang="en-US" sz="1000" dirty="0"/>
          </a:p>
        </p:txBody>
      </p:sp>
      <p:sp>
        <p:nvSpPr>
          <p:cNvPr id="9" name="Text 5"/>
          <p:cNvSpPr/>
          <p:nvPr/>
        </p:nvSpPr>
        <p:spPr>
          <a:xfrm>
            <a:off x="6903720" y="6528816"/>
            <a:ext cx="5120640" cy="274320"/>
          </a:xfrm>
          <a:prstGeom prst="rect">
            <a:avLst/>
          </a:prstGeom>
          <a:noFill/>
          <a:ln/>
        </p:spPr>
        <p:txBody>
          <a:bodyPr wrap="square" lIns="0" tIns="0" rIns="0" bIns="0" rtlCol="0" anchor="ctr"/>
          <a:lstStyle/>
          <a:p>
            <a:pPr indent="0" marL="0">
              <a:buNone/>
            </a:pPr>
            <a:r>
              <a:rPr lang="en-US" sz="700" b="1" dirty="0">
                <a:solidFill>
                  <a:srgbClr val="161A17"/>
                </a:solidFill>
                <a:latin typeface="Courier New" pitchFamily="34" charset="0"/>
                <a:ea typeface="Courier New" pitchFamily="34" charset="-122"/>
                <a:cs typeface="Courier New" pitchFamily="34" charset="-120"/>
              </a:rPr>
              <a:t>© Edward Burtynsky, courtesy Nicholas Metivier Gallery, Toronto</a:t>
            </a:r>
            <a:endParaRPr lang="en-US" sz="7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F5233"/>
        </a:solidFill>
      </p:bgPr>
    </p:bg>
    <p:spTree>
      <p:nvGrpSpPr>
        <p:cNvPr id="1" name=""/>
        <p:cNvGrpSpPr/>
        <p:nvPr/>
      </p:nvGrpSpPr>
      <p:grpSpPr>
        <a:xfrm>
          <a:off x="0" y="0"/>
          <a:ext cx="0" cy="0"/>
          <a:chOff x="0" y="0"/>
          <a:chExt cx="0" cy="0"/>
        </a:xfrm>
      </p:grpSpPr>
      <p:pic>
        <p:nvPicPr>
          <p:cNvPr id="2" name="Image 0" descr="/home/claude/rtai_logo_white.png">    </p:cNvPr>
          <p:cNvPicPr>
            <a:picLocks noChangeAspect="1"/>
          </p:cNvPicPr>
          <p:nvPr/>
        </p:nvPicPr>
        <p:blipFill>
          <a:blip r:embed="rId1"/>
          <a:stretch>
            <a:fillRect/>
          </a:stretch>
        </p:blipFill>
        <p:spPr>
          <a:xfrm>
            <a:off x="10744200" y="411480"/>
            <a:ext cx="777240" cy="512064"/>
          </a:xfrm>
          <a:prstGeom prst="rect">
            <a:avLst/>
          </a:prstGeom>
        </p:spPr>
      </p:pic>
      <p:sp>
        <p:nvSpPr>
          <p:cNvPr id="3" name="Text 0"/>
          <p:cNvSpPr/>
          <p:nvPr/>
        </p:nvSpPr>
        <p:spPr>
          <a:xfrm>
            <a:off x="1371600" y="1737360"/>
            <a:ext cx="9418320" cy="2651760"/>
          </a:xfrm>
          <a:prstGeom prst="rect">
            <a:avLst/>
          </a:prstGeom>
          <a:noFill/>
          <a:ln/>
        </p:spPr>
        <p:txBody>
          <a:bodyPr wrap="square" lIns="0" tIns="0" rIns="0" bIns="0" rtlCol="0" anchor="t"/>
          <a:lstStyle/>
          <a:p>
            <a:pPr indent="0" marL="0">
              <a:lnSpc>
                <a:spcPts val="4000"/>
              </a:lnSpc>
              <a:buNone/>
            </a:pPr>
            <a:r>
              <a:rPr lang="en-US" sz="3000" b="1" i="1" dirty="0">
                <a:solidFill>
                  <a:srgbClr val="FFFFFF"/>
                </a:solidFill>
                <a:latin typeface="Cambria" pitchFamily="34" charset="0"/>
                <a:ea typeface="Cambria" pitchFamily="34" charset="-122"/>
                <a:cs typeface="Cambria" pitchFamily="34" charset="-120"/>
              </a:rPr>
              <a:t>“If this data only serves the institutions that can already afford it, we have not solved the climate-risk problem. We have just priced some people out of knowing it.”</a:t>
            </a:r>
            <a:endParaRPr lang="en-US" sz="3000" dirty="0"/>
          </a:p>
        </p:txBody>
      </p:sp>
      <p:sp>
        <p:nvSpPr>
          <p:cNvPr id="4" name="Text 1"/>
          <p:cNvSpPr/>
          <p:nvPr/>
        </p:nvSpPr>
        <p:spPr>
          <a:xfrm>
            <a:off x="1371600" y="4663440"/>
            <a:ext cx="9144000" cy="365760"/>
          </a:xfrm>
          <a:prstGeom prst="rect">
            <a:avLst/>
          </a:prstGeom>
          <a:noFill/>
          <a:ln/>
        </p:spPr>
        <p:txBody>
          <a:bodyPr wrap="square" lIns="0" tIns="0" rIns="0" bIns="0" rtlCol="0" anchor="ctr"/>
          <a:lstStyle/>
          <a:p>
            <a:pPr indent="0" marL="0">
              <a:buNone/>
            </a:pPr>
            <a:r>
              <a:rPr lang="en-US" sz="1200" b="1" spc="200" kern="0" dirty="0">
                <a:solidFill>
                  <a:srgbClr val="9FD4B8"/>
                </a:solidFill>
                <a:latin typeface="Courier New" pitchFamily="34" charset="0"/>
                <a:ea typeface="Courier New" pitchFamily="34" charset="-122"/>
                <a:cs typeface="Courier New" pitchFamily="34" charset="-120"/>
              </a:rPr>
              <a:t>DR. RON DEMBO · CEO AND FOUNDER, RISKTHINKING.AI</a:t>
            </a:r>
            <a:endParaRPr lang="en-US" sz="1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6F2EA"/>
        </a:solidFill>
      </p:bgPr>
    </p:bg>
    <p:spTree>
      <p:nvGrpSpPr>
        <p:cNvPr id="1" name=""/>
        <p:cNvGrpSpPr/>
        <p:nvPr/>
      </p:nvGrpSpPr>
      <p:grpSpPr>
        <a:xfrm>
          <a:off x="0" y="0"/>
          <a:ext cx="0" cy="0"/>
          <a:chOff x="0" y="0"/>
          <a:chExt cx="0" cy="0"/>
        </a:xfrm>
      </p:grpSpPr>
      <p:pic>
        <p:nvPicPr>
          <p:cNvPr id="2" name="Image 0" descr="/home/claude/access.jpg">    </p:cNvPr>
          <p:cNvPicPr>
            <a:picLocks noChangeAspect="1"/>
          </p:cNvPicPr>
          <p:nvPr/>
        </p:nvPicPr>
        <p:blipFill>
          <a:blip r:embed="rId1"/>
          <a:srcRect l="0" r="0" t="0" b="0"/>
          <a:stretch/>
        </p:blipFill>
        <p:spPr>
          <a:xfrm>
            <a:off x="8138160" y="0"/>
            <a:ext cx="4023360" cy="6858000"/>
          </a:xfrm>
          <a:prstGeom prst="rect">
            <a:avLst/>
          </a:prstGeom>
        </p:spPr>
      </p:pic>
      <p:sp>
        <p:nvSpPr>
          <p:cNvPr id="3" name="Text 0"/>
          <p:cNvSpPr/>
          <p:nvPr/>
        </p:nvSpPr>
        <p:spPr>
          <a:xfrm>
            <a:off x="8275320" y="6528816"/>
            <a:ext cx="3794760" cy="274320"/>
          </a:xfrm>
          <a:prstGeom prst="rect">
            <a:avLst/>
          </a:prstGeom>
          <a:noFill/>
          <a:ln/>
        </p:spPr>
        <p:txBody>
          <a:bodyPr wrap="square" lIns="0" tIns="0" rIns="0" bIns="0" rtlCol="0" anchor="ctr"/>
          <a:lstStyle/>
          <a:p>
            <a:pPr indent="0" marL="0">
              <a:buNone/>
            </a:pPr>
            <a:r>
              <a:rPr lang="en-US" sz="600" b="1" dirty="0">
                <a:solidFill>
                  <a:srgbClr val="161A17"/>
                </a:solidFill>
                <a:latin typeface="Courier New" pitchFamily="34" charset="0"/>
                <a:ea typeface="Courier New" pitchFamily="34" charset="-122"/>
                <a:cs typeface="Courier New" pitchFamily="34" charset="-120"/>
              </a:rPr>
              <a:t>© Edward Burtynsky, courtesy Nicholas Metivier Gallery, Toronto</a:t>
            </a:r>
            <a:endParaRPr lang="en-US" sz="600" dirty="0"/>
          </a:p>
        </p:txBody>
      </p:sp>
      <p:sp>
        <p:nvSpPr>
          <p:cNvPr id="4" name="Text 1"/>
          <p:cNvSpPr/>
          <p:nvPr/>
        </p:nvSpPr>
        <p:spPr>
          <a:xfrm>
            <a:off x="640080" y="502920"/>
            <a:ext cx="7315200" cy="292608"/>
          </a:xfrm>
          <a:prstGeom prst="rect">
            <a:avLst/>
          </a:prstGeom>
          <a:noFill/>
          <a:ln/>
        </p:spPr>
        <p:txBody>
          <a:bodyPr wrap="square" lIns="0" tIns="0" rIns="0" bIns="0" rtlCol="0" anchor="ctr"/>
          <a:lstStyle/>
          <a:p>
            <a:pPr indent="0" marL="0">
              <a:buNone/>
            </a:pPr>
            <a:r>
              <a:rPr lang="en-US" sz="1200" b="1" spc="200" kern="0" dirty="0">
                <a:solidFill>
                  <a:srgbClr val="0F5233"/>
                </a:solidFill>
                <a:latin typeface="Courier New" pitchFamily="34" charset="0"/>
                <a:ea typeface="Courier New" pitchFamily="34" charset="-122"/>
                <a:cs typeface="Courier New" pitchFamily="34" charset="-120"/>
              </a:rPr>
              <a:t>HOW TO JOIN</a:t>
            </a:r>
            <a:endParaRPr lang="en-US" sz="1200" dirty="0"/>
          </a:p>
        </p:txBody>
      </p:sp>
      <p:sp>
        <p:nvSpPr>
          <p:cNvPr id="5" name="Text 2"/>
          <p:cNvSpPr/>
          <p:nvPr/>
        </p:nvSpPr>
        <p:spPr>
          <a:xfrm>
            <a:off x="640080" y="868680"/>
            <a:ext cx="7315200" cy="1371600"/>
          </a:xfrm>
          <a:prstGeom prst="rect">
            <a:avLst/>
          </a:prstGeom>
          <a:noFill/>
          <a:ln/>
        </p:spPr>
        <p:txBody>
          <a:bodyPr wrap="square" lIns="0" tIns="0" rIns="0" bIns="0" rtlCol="0" anchor="t"/>
          <a:lstStyle/>
          <a:p>
            <a:pPr indent="0" marL="0">
              <a:lnSpc>
                <a:spcPts val="3600"/>
              </a:lnSpc>
              <a:buNone/>
            </a:pPr>
            <a:r>
              <a:rPr lang="en-US" sz="3000" b="1" dirty="0">
                <a:solidFill>
                  <a:srgbClr val="161A17"/>
                </a:solidFill>
                <a:latin typeface="Calibri" pitchFamily="34" charset="0"/>
                <a:ea typeface="Calibri" pitchFamily="34" charset="-122"/>
                <a:cs typeface="Calibri" pitchFamily="34" charset="-120"/>
              </a:rPr>
              <a:t>Membership is free </a:t>
            </a:r>
            <a:pPr indent="0" marL="0">
              <a:lnSpc>
                <a:spcPts val="3600"/>
              </a:lnSpc>
              <a:buNone/>
            </a:pPr>
            <a:r>
              <a:rPr lang="en-US" sz="3000" b="1" dirty="0">
                <a:solidFill>
                  <a:srgbClr val="177849"/>
                </a:solidFill>
                <a:latin typeface="Calibri" pitchFamily="34" charset="0"/>
                <a:ea typeface="Calibri" pitchFamily="34" charset="-122"/>
                <a:cs typeface="Calibri" pitchFamily="34" charset="-120"/>
              </a:rPr>
              <a:t>for non-commercial research.</a:t>
            </a:r>
            <a:endParaRPr lang="en-US" sz="3000" dirty="0"/>
          </a:p>
        </p:txBody>
      </p:sp>
      <p:sp>
        <p:nvSpPr>
          <p:cNvPr id="6" name="Shape 3"/>
          <p:cNvSpPr/>
          <p:nvPr/>
        </p:nvSpPr>
        <p:spPr>
          <a:xfrm>
            <a:off x="640080" y="2514600"/>
            <a:ext cx="7040880" cy="1371600"/>
          </a:xfrm>
          <a:prstGeom prst="roundRect">
            <a:avLst>
              <a:gd name="adj" fmla="val 5333"/>
            </a:avLst>
          </a:prstGeom>
          <a:solidFill>
            <a:srgbClr val="FBF8F2"/>
          </a:solidFill>
          <a:ln w="9525">
            <a:solidFill>
              <a:srgbClr val="E4DCCD"/>
            </a:solidFill>
            <a:prstDash val="solid"/>
          </a:ln>
        </p:spPr>
      </p:sp>
      <p:sp>
        <p:nvSpPr>
          <p:cNvPr id="7" name="Text 4"/>
          <p:cNvSpPr/>
          <p:nvPr/>
        </p:nvSpPr>
        <p:spPr>
          <a:xfrm>
            <a:off x="914400" y="2670048"/>
            <a:ext cx="6492240" cy="320040"/>
          </a:xfrm>
          <a:prstGeom prst="rect">
            <a:avLst/>
          </a:prstGeom>
          <a:noFill/>
          <a:ln/>
        </p:spPr>
        <p:txBody>
          <a:bodyPr wrap="square" lIns="0" tIns="0" rIns="0" bIns="0" rtlCol="0" anchor="ctr"/>
          <a:lstStyle/>
          <a:p>
            <a:pPr indent="0" marL="0">
              <a:buNone/>
            </a:pPr>
            <a:r>
              <a:rPr lang="en-US" sz="1600" b="1" dirty="0">
                <a:solidFill>
                  <a:srgbClr val="161A17"/>
                </a:solidFill>
                <a:latin typeface="Calibri" pitchFamily="34" charset="0"/>
                <a:ea typeface="Calibri" pitchFamily="34" charset="-122"/>
                <a:cs typeface="Calibri" pitchFamily="34" charset="-120"/>
              </a:rPr>
              <a:t>Individual researchers</a:t>
            </a:r>
            <a:endParaRPr lang="en-US" sz="1600" dirty="0"/>
          </a:p>
        </p:txBody>
      </p:sp>
      <p:sp>
        <p:nvSpPr>
          <p:cNvPr id="8" name="Text 5"/>
          <p:cNvSpPr/>
          <p:nvPr/>
        </p:nvSpPr>
        <p:spPr>
          <a:xfrm>
            <a:off x="914400" y="3017520"/>
            <a:ext cx="6492240" cy="731520"/>
          </a:xfrm>
          <a:prstGeom prst="rect">
            <a:avLst/>
          </a:prstGeom>
          <a:noFill/>
          <a:ln/>
        </p:spPr>
        <p:txBody>
          <a:bodyPr wrap="square" lIns="0" tIns="0" rIns="0" bIns="0" rtlCol="0" anchor="t"/>
          <a:lstStyle/>
          <a:p>
            <a:pPr indent="0" marL="0">
              <a:lnSpc>
                <a:spcPts val="1700"/>
              </a:lnSpc>
              <a:buNone/>
            </a:pPr>
            <a:r>
              <a:rPr lang="en-US" sz="1300" dirty="0">
                <a:solidFill>
                  <a:srgbClr val="363C37"/>
                </a:solidFill>
                <a:latin typeface="Calibri" pitchFamily="34" charset="0"/>
                <a:ea typeface="Calibri" pitchFamily="34" charset="-122"/>
                <a:cs typeface="Calibri" pitchFamily="34" charset="-120"/>
              </a:rPr>
              <a:t>Apply directly: show proof of your institution and a sentence or two on why you intend to use it.</a:t>
            </a:r>
            <a:endParaRPr lang="en-US" sz="1300" dirty="0"/>
          </a:p>
        </p:txBody>
      </p:sp>
      <p:sp>
        <p:nvSpPr>
          <p:cNvPr id="9" name="Shape 6"/>
          <p:cNvSpPr/>
          <p:nvPr/>
        </p:nvSpPr>
        <p:spPr>
          <a:xfrm>
            <a:off x="640080" y="4069080"/>
            <a:ext cx="7040880" cy="1371600"/>
          </a:xfrm>
          <a:prstGeom prst="roundRect">
            <a:avLst>
              <a:gd name="adj" fmla="val 5333"/>
            </a:avLst>
          </a:prstGeom>
          <a:solidFill>
            <a:srgbClr val="FBF8F2"/>
          </a:solidFill>
          <a:ln w="9525">
            <a:solidFill>
              <a:srgbClr val="E4DCCD"/>
            </a:solidFill>
            <a:prstDash val="solid"/>
          </a:ln>
        </p:spPr>
      </p:sp>
      <p:sp>
        <p:nvSpPr>
          <p:cNvPr id="10" name="Text 7"/>
          <p:cNvSpPr/>
          <p:nvPr/>
        </p:nvSpPr>
        <p:spPr>
          <a:xfrm>
            <a:off x="914400" y="4224528"/>
            <a:ext cx="6492240" cy="320040"/>
          </a:xfrm>
          <a:prstGeom prst="rect">
            <a:avLst/>
          </a:prstGeom>
          <a:noFill/>
          <a:ln/>
        </p:spPr>
        <p:txBody>
          <a:bodyPr wrap="square" lIns="0" tIns="0" rIns="0" bIns="0" rtlCol="0" anchor="ctr"/>
          <a:lstStyle/>
          <a:p>
            <a:pPr indent="0" marL="0">
              <a:buNone/>
            </a:pPr>
            <a:r>
              <a:rPr lang="en-US" sz="1600" b="1" dirty="0">
                <a:solidFill>
                  <a:srgbClr val="161A17"/>
                </a:solidFill>
                <a:latin typeface="Calibri" pitchFamily="34" charset="0"/>
                <a:ea typeface="Calibri" pitchFamily="34" charset="-122"/>
                <a:cs typeface="Calibri" pitchFamily="34" charset="-120"/>
              </a:rPr>
              <a:t>Faculties and universities</a:t>
            </a:r>
            <a:endParaRPr lang="en-US" sz="1600" dirty="0"/>
          </a:p>
        </p:txBody>
      </p:sp>
      <p:sp>
        <p:nvSpPr>
          <p:cNvPr id="11" name="Text 8"/>
          <p:cNvSpPr/>
          <p:nvPr/>
        </p:nvSpPr>
        <p:spPr>
          <a:xfrm>
            <a:off x="914400" y="4572000"/>
            <a:ext cx="6492240" cy="731520"/>
          </a:xfrm>
          <a:prstGeom prst="rect">
            <a:avLst/>
          </a:prstGeom>
          <a:noFill/>
          <a:ln/>
        </p:spPr>
        <p:txBody>
          <a:bodyPr wrap="square" lIns="0" tIns="0" rIns="0" bIns="0" rtlCol="0" anchor="t"/>
          <a:lstStyle/>
          <a:p>
            <a:pPr indent="0" marL="0">
              <a:lnSpc>
                <a:spcPts val="1700"/>
              </a:lnSpc>
              <a:buNone/>
            </a:pPr>
            <a:r>
              <a:rPr lang="en-US" sz="1300" dirty="0">
                <a:solidFill>
                  <a:srgbClr val="363C37"/>
                </a:solidFill>
                <a:latin typeface="Calibri" pitchFamily="34" charset="0"/>
                <a:ea typeface="Calibri" pitchFamily="34" charset="-122"/>
                <a:cs typeface="Calibri" pitchFamily="34" charset="-120"/>
              </a:rPr>
              <a:t>A short letter of intent enrols all your bona fide students, researchers, and faculty at once.</a:t>
            </a:r>
            <a:endParaRPr lang="en-US" sz="1300" dirty="0"/>
          </a:p>
        </p:txBody>
      </p:sp>
      <p:sp>
        <p:nvSpPr>
          <p:cNvPr id="12" name="Shape 9"/>
          <p:cNvSpPr/>
          <p:nvPr/>
        </p:nvSpPr>
        <p:spPr>
          <a:xfrm>
            <a:off x="640080" y="5760720"/>
            <a:ext cx="7040880" cy="685800"/>
          </a:xfrm>
          <a:prstGeom prst="roundRect">
            <a:avLst>
              <a:gd name="adj" fmla="val 10667"/>
            </a:avLst>
          </a:prstGeom>
          <a:solidFill>
            <a:srgbClr val="177849"/>
          </a:solidFill>
          <a:ln/>
        </p:spPr>
      </p:sp>
      <p:sp>
        <p:nvSpPr>
          <p:cNvPr id="13" name="Text 10"/>
          <p:cNvSpPr/>
          <p:nvPr/>
        </p:nvSpPr>
        <p:spPr>
          <a:xfrm>
            <a:off x="640080" y="5760720"/>
            <a:ext cx="7040880" cy="685800"/>
          </a:xfrm>
          <a:prstGeom prst="rect">
            <a:avLst/>
          </a:prstGeom>
          <a:noFill/>
          <a:ln/>
        </p:spPr>
        <p:txBody>
          <a:bodyPr wrap="square" lIns="0" tIns="0" rIns="0" bIns="0" rtlCol="0" anchor="ctr"/>
          <a:lstStyle/>
          <a:p>
            <a:pPr algn="ctr" indent="0" marL="0">
              <a:buNone/>
            </a:pPr>
            <a:r>
              <a:rPr lang="en-US" sz="1500" b="1" dirty="0">
                <a:solidFill>
                  <a:srgbClr val="FFFFFF"/>
                </a:solidFill>
                <a:latin typeface="Courier New" pitchFamily="34" charset="0"/>
                <a:ea typeface="Courier New" pitchFamily="34" charset="-122"/>
                <a:cs typeface="Courier New" pitchFamily="34" charset="-120"/>
              </a:rPr>
              <a:t>REQUEST ACCESS   ·   academic@riskthinking.ai</a:t>
            </a:r>
            <a:endParaRPr lang="en-US" sz="15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161A17"/>
        </a:solidFill>
      </p:bgPr>
    </p:bg>
    <p:spTree>
      <p:nvGrpSpPr>
        <p:cNvPr id="1" name=""/>
        <p:cNvGrpSpPr/>
        <p:nvPr/>
      </p:nvGrpSpPr>
      <p:grpSpPr>
        <a:xfrm>
          <a:off x="0" y="0"/>
          <a:ext cx="0" cy="0"/>
          <a:chOff x="0" y="0"/>
          <a:chExt cx="0" cy="0"/>
        </a:xfrm>
      </p:grpSpPr>
      <p:pic>
        <p:nvPicPr>
          <p:cNvPr id="2" name="Image 0" descr="/home/claude/backcover.jpg">    </p:cNvPr>
          <p:cNvPicPr>
            <a:picLocks noChangeAspect="1"/>
          </p:cNvPicPr>
          <p:nvPr/>
        </p:nvPicPr>
        <p:blipFill>
          <a:blip r:embed="rId1"/>
          <a:srcRect l="0" r="0" t="0" b="0"/>
          <a:stretch/>
        </p:blipFill>
        <p:spPr>
          <a:xfrm>
            <a:off x="0" y="0"/>
            <a:ext cx="12161520" cy="6858000"/>
          </a:xfrm>
          <a:prstGeom prst="rect">
            <a:avLst/>
          </a:prstGeom>
        </p:spPr>
      </p:pic>
      <p:sp>
        <p:nvSpPr>
          <p:cNvPr id="3" name="Text 0"/>
          <p:cNvSpPr/>
          <p:nvPr/>
        </p:nvSpPr>
        <p:spPr>
          <a:xfrm>
            <a:off x="182880" y="6492240"/>
            <a:ext cx="4663440" cy="310896"/>
          </a:xfrm>
          <a:prstGeom prst="rect">
            <a:avLst/>
          </a:prstGeom>
          <a:noFill/>
          <a:ln/>
        </p:spPr>
        <p:txBody>
          <a:bodyPr wrap="square" lIns="0" tIns="0" rIns="0" bIns="0" rtlCol="0" anchor="ctr"/>
          <a:lstStyle/>
          <a:p>
            <a:pPr indent="0" marL="0">
              <a:buNone/>
            </a:pPr>
            <a:r>
              <a:rPr lang="en-US" sz="700" dirty="0">
                <a:solidFill>
                  <a:srgbClr val="D6D2C9"/>
                </a:solidFill>
                <a:latin typeface="Courier New" pitchFamily="34" charset="0"/>
                <a:ea typeface="Courier New" pitchFamily="34" charset="-122"/>
                <a:cs typeface="Courier New" pitchFamily="34" charset="-120"/>
              </a:rPr>
              <a:t>© Edward Burtynsky, courtesy Nicholas Metivier Gallery, Toronto</a:t>
            </a:r>
            <a:endParaRPr lang="en-US" sz="7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6F2EA"/>
        </a:solidFill>
      </p:bgPr>
    </p:bg>
    <p:spTree>
      <p:nvGrpSpPr>
        <p:cNvPr id="1" name=""/>
        <p:cNvGrpSpPr/>
        <p:nvPr/>
      </p:nvGrpSpPr>
      <p:grpSpPr>
        <a:xfrm>
          <a:off x="0" y="0"/>
          <a:ext cx="0" cy="0"/>
          <a:chOff x="0" y="0"/>
          <a:chExt cx="0" cy="0"/>
        </a:xfrm>
      </p:grpSpPr>
      <p:sp>
        <p:nvSpPr>
          <p:cNvPr id="2" name="Text 0"/>
          <p:cNvSpPr/>
          <p:nvPr/>
        </p:nvSpPr>
        <p:spPr>
          <a:xfrm>
            <a:off x="640080" y="502920"/>
            <a:ext cx="7315200" cy="292608"/>
          </a:xfrm>
          <a:prstGeom prst="rect">
            <a:avLst/>
          </a:prstGeom>
          <a:noFill/>
          <a:ln/>
        </p:spPr>
        <p:txBody>
          <a:bodyPr wrap="square" lIns="0" tIns="0" rIns="0" bIns="0" rtlCol="0" anchor="ctr"/>
          <a:lstStyle/>
          <a:p>
            <a:pPr indent="0" marL="0">
              <a:buNone/>
            </a:pPr>
            <a:r>
              <a:rPr lang="en-US" sz="1200" b="1" spc="200" kern="0" dirty="0">
                <a:solidFill>
                  <a:srgbClr val="0F5233"/>
                </a:solidFill>
                <a:latin typeface="Courier New" pitchFamily="34" charset="0"/>
                <a:ea typeface="Courier New" pitchFamily="34" charset="-122"/>
                <a:cs typeface="Courier New" pitchFamily="34" charset="-120"/>
              </a:rPr>
              <a:t>WHY IT MATTERS</a:t>
            </a:r>
            <a:endParaRPr lang="en-US" sz="1200" dirty="0"/>
          </a:p>
        </p:txBody>
      </p:sp>
      <p:sp>
        <p:nvSpPr>
          <p:cNvPr id="3" name="Text 1"/>
          <p:cNvSpPr/>
          <p:nvPr/>
        </p:nvSpPr>
        <p:spPr>
          <a:xfrm>
            <a:off x="640080" y="868680"/>
            <a:ext cx="10881360" cy="777240"/>
          </a:xfrm>
          <a:prstGeom prst="rect">
            <a:avLst/>
          </a:prstGeom>
          <a:noFill/>
          <a:ln/>
        </p:spPr>
        <p:txBody>
          <a:bodyPr wrap="square" lIns="0" tIns="0" rIns="0" bIns="0" rtlCol="0" anchor="ctr"/>
          <a:lstStyle/>
          <a:p>
            <a:pPr indent="0" marL="0">
              <a:buNone/>
            </a:pPr>
            <a:r>
              <a:rPr lang="en-US" sz="3200" b="1" dirty="0">
                <a:solidFill>
                  <a:srgbClr val="161A17"/>
                </a:solidFill>
                <a:latin typeface="Calibri" pitchFamily="34" charset="0"/>
                <a:ea typeface="Calibri" pitchFamily="34" charset="-122"/>
                <a:cs typeface="Calibri" pitchFamily="34" charset="-120"/>
              </a:rPr>
              <a:t>Institutions must report numbers </a:t>
            </a:r>
            <a:pPr indent="0" marL="0">
              <a:buNone/>
            </a:pPr>
            <a:r>
              <a:rPr lang="en-US" sz="3200" b="1" dirty="0">
                <a:solidFill>
                  <a:srgbClr val="177849"/>
                </a:solidFill>
                <a:latin typeface="Calibri" pitchFamily="34" charset="0"/>
                <a:ea typeface="Calibri" pitchFamily="34" charset="-122"/>
                <a:cs typeface="Calibri" pitchFamily="34" charset="-120"/>
              </a:rPr>
              <a:t>they cannot defend.</a:t>
            </a:r>
            <a:endParaRPr lang="en-US" sz="3200" dirty="0"/>
          </a:p>
        </p:txBody>
      </p:sp>
      <p:sp>
        <p:nvSpPr>
          <p:cNvPr id="4" name="Text 2"/>
          <p:cNvSpPr/>
          <p:nvPr/>
        </p:nvSpPr>
        <p:spPr>
          <a:xfrm>
            <a:off x="640080" y="1737360"/>
            <a:ext cx="10881360" cy="777240"/>
          </a:xfrm>
          <a:prstGeom prst="rect">
            <a:avLst/>
          </a:prstGeom>
          <a:noFill/>
          <a:ln/>
        </p:spPr>
        <p:txBody>
          <a:bodyPr wrap="square" lIns="0" tIns="0" rIns="0" bIns="0" rtlCol="0" anchor="ctr"/>
          <a:lstStyle/>
          <a:p>
            <a:pPr indent="0" marL="0">
              <a:lnSpc>
                <a:spcPts val="2000"/>
              </a:lnSpc>
              <a:buNone/>
            </a:pPr>
            <a:r>
              <a:rPr lang="en-US" sz="1500" dirty="0">
                <a:solidFill>
                  <a:srgbClr val="363C37"/>
                </a:solidFill>
                <a:latin typeface="Calibri" pitchFamily="34" charset="0"/>
                <a:ea typeface="Calibri" pitchFamily="34" charset="-122"/>
                <a:cs typeface="Calibri" pitchFamily="34" charset="-120"/>
              </a:rPr>
              <a:t>Measuring physical climate risk is now a supervised obligation (IFRS S1/S2, CSRD, EU Taxonomy, TCFD, TNFD; EBA, BaFin, FINMA). The harder test is ownership: you cannot defend a methodology you are not permitted to see.</a:t>
            </a:r>
            <a:endParaRPr lang="en-US" sz="1500" dirty="0"/>
          </a:p>
        </p:txBody>
      </p:sp>
      <p:sp>
        <p:nvSpPr>
          <p:cNvPr id="5" name="Shape 3"/>
          <p:cNvSpPr/>
          <p:nvPr/>
        </p:nvSpPr>
        <p:spPr>
          <a:xfrm>
            <a:off x="640080" y="2743200"/>
            <a:ext cx="5303520" cy="1645920"/>
          </a:xfrm>
          <a:prstGeom prst="roundRect">
            <a:avLst>
              <a:gd name="adj" fmla="val 4444"/>
            </a:avLst>
          </a:prstGeom>
          <a:solidFill>
            <a:srgbClr val="FFFFFF"/>
          </a:solidFill>
          <a:ln w="9525">
            <a:solidFill>
              <a:srgbClr val="E4DCCD"/>
            </a:solidFill>
            <a:prstDash val="solid"/>
          </a:ln>
          <a:effectLst>
            <a:outerShdw sx="100000" sy="100000" kx="0" ky="0" algn="bl" rotWithShape="0" blurRad="76200" dist="25400" dir="5400000">
              <a:srgbClr val="363C37">
                <a:alpha val="12000"/>
              </a:srgbClr>
            </a:outerShdw>
          </a:effectLst>
        </p:spPr>
      </p:sp>
      <p:sp>
        <p:nvSpPr>
          <p:cNvPr id="6" name="Text 4"/>
          <p:cNvSpPr/>
          <p:nvPr/>
        </p:nvSpPr>
        <p:spPr>
          <a:xfrm>
            <a:off x="868680" y="2889504"/>
            <a:ext cx="4846320" cy="256032"/>
          </a:xfrm>
          <a:prstGeom prst="rect">
            <a:avLst/>
          </a:prstGeom>
          <a:noFill/>
          <a:ln/>
        </p:spPr>
        <p:txBody>
          <a:bodyPr wrap="square" lIns="0" tIns="0" rIns="0" bIns="0" rtlCol="0" anchor="ctr"/>
          <a:lstStyle/>
          <a:p>
            <a:pPr indent="0" marL="0">
              <a:buNone/>
            </a:pPr>
            <a:r>
              <a:rPr lang="en-US" sz="1000" b="1" spc="200" kern="0" dirty="0">
                <a:solidFill>
                  <a:srgbClr val="0F5233"/>
                </a:solidFill>
                <a:latin typeface="Courier New" pitchFamily="34" charset="0"/>
                <a:ea typeface="Courier New" pitchFamily="34" charset="-122"/>
                <a:cs typeface="Courier New" pitchFamily="34" charset="-120"/>
              </a:rPr>
              <a:t>FAILURE 01</a:t>
            </a:r>
            <a:endParaRPr lang="en-US" sz="1000" dirty="0"/>
          </a:p>
        </p:txBody>
      </p:sp>
      <p:sp>
        <p:nvSpPr>
          <p:cNvPr id="7" name="Text 5"/>
          <p:cNvSpPr/>
          <p:nvPr/>
        </p:nvSpPr>
        <p:spPr>
          <a:xfrm>
            <a:off x="868680" y="3163824"/>
            <a:ext cx="4846320" cy="320040"/>
          </a:xfrm>
          <a:prstGeom prst="rect">
            <a:avLst/>
          </a:prstGeom>
          <a:noFill/>
          <a:ln/>
        </p:spPr>
        <p:txBody>
          <a:bodyPr wrap="square" lIns="0" tIns="0" rIns="0" bIns="0" rtlCol="0" anchor="ctr"/>
          <a:lstStyle/>
          <a:p>
            <a:pPr indent="0" marL="0">
              <a:buNone/>
            </a:pPr>
            <a:r>
              <a:rPr lang="en-US" sz="1700" b="1" dirty="0">
                <a:solidFill>
                  <a:srgbClr val="161A17"/>
                </a:solidFill>
                <a:latin typeface="Calibri" pitchFamily="34" charset="0"/>
                <a:ea typeface="Calibri" pitchFamily="34" charset="-122"/>
                <a:cs typeface="Calibri" pitchFamily="34" charset="-120"/>
              </a:rPr>
              <a:t>Numbers you can't defend</a:t>
            </a:r>
            <a:endParaRPr lang="en-US" sz="1700" dirty="0"/>
          </a:p>
        </p:txBody>
      </p:sp>
      <p:sp>
        <p:nvSpPr>
          <p:cNvPr id="8" name="Text 6"/>
          <p:cNvSpPr/>
          <p:nvPr/>
        </p:nvSpPr>
        <p:spPr>
          <a:xfrm>
            <a:off x="868680" y="3511296"/>
            <a:ext cx="4846320" cy="822960"/>
          </a:xfrm>
          <a:prstGeom prst="rect">
            <a:avLst/>
          </a:prstGeom>
          <a:noFill/>
          <a:ln/>
        </p:spPr>
        <p:txBody>
          <a:bodyPr wrap="square" lIns="0" tIns="0" rIns="0" bIns="0" rtlCol="0" anchor="t"/>
          <a:lstStyle/>
          <a:p>
            <a:pPr indent="0" marL="0">
              <a:lnSpc>
                <a:spcPts val="1600"/>
              </a:lnSpc>
              <a:buNone/>
            </a:pPr>
            <a:r>
              <a:rPr lang="en-US" sz="1250" dirty="0">
                <a:solidFill>
                  <a:srgbClr val="363C37"/>
                </a:solidFill>
                <a:latin typeface="Calibri" pitchFamily="34" charset="0"/>
                <a:ea typeface="Calibri" pitchFamily="34" charset="-122"/>
                <a:cs typeface="Calibri" pitchFamily="34" charset="-120"/>
              </a:rPr>
              <a:t>Methodology sits inside a vendor black box, closed to the regulators, auditors, and boards asking how figures were produced.</a:t>
            </a:r>
            <a:endParaRPr lang="en-US" sz="1250" dirty="0"/>
          </a:p>
        </p:txBody>
      </p:sp>
      <p:sp>
        <p:nvSpPr>
          <p:cNvPr id="9" name="Shape 7"/>
          <p:cNvSpPr/>
          <p:nvPr/>
        </p:nvSpPr>
        <p:spPr>
          <a:xfrm>
            <a:off x="6217920" y="2743200"/>
            <a:ext cx="5303520" cy="1645920"/>
          </a:xfrm>
          <a:prstGeom prst="roundRect">
            <a:avLst>
              <a:gd name="adj" fmla="val 4444"/>
            </a:avLst>
          </a:prstGeom>
          <a:solidFill>
            <a:srgbClr val="FFFFFF"/>
          </a:solidFill>
          <a:ln w="9525">
            <a:solidFill>
              <a:srgbClr val="E4DCCD"/>
            </a:solidFill>
            <a:prstDash val="solid"/>
          </a:ln>
          <a:effectLst>
            <a:outerShdw sx="100000" sy="100000" kx="0" ky="0" algn="bl" rotWithShape="0" blurRad="76200" dist="25400" dir="5400000">
              <a:srgbClr val="363C37">
                <a:alpha val="12000"/>
              </a:srgbClr>
            </a:outerShdw>
          </a:effectLst>
        </p:spPr>
      </p:sp>
      <p:sp>
        <p:nvSpPr>
          <p:cNvPr id="10" name="Text 8"/>
          <p:cNvSpPr/>
          <p:nvPr/>
        </p:nvSpPr>
        <p:spPr>
          <a:xfrm>
            <a:off x="6446520" y="2889504"/>
            <a:ext cx="4846320" cy="256032"/>
          </a:xfrm>
          <a:prstGeom prst="rect">
            <a:avLst/>
          </a:prstGeom>
          <a:noFill/>
          <a:ln/>
        </p:spPr>
        <p:txBody>
          <a:bodyPr wrap="square" lIns="0" tIns="0" rIns="0" bIns="0" rtlCol="0" anchor="ctr"/>
          <a:lstStyle/>
          <a:p>
            <a:pPr indent="0" marL="0">
              <a:buNone/>
            </a:pPr>
            <a:r>
              <a:rPr lang="en-US" sz="1000" b="1" spc="200" kern="0" dirty="0">
                <a:solidFill>
                  <a:srgbClr val="0F5233"/>
                </a:solidFill>
                <a:latin typeface="Courier New" pitchFamily="34" charset="0"/>
                <a:ea typeface="Courier New" pitchFamily="34" charset="-122"/>
                <a:cs typeface="Courier New" pitchFamily="34" charset="-120"/>
              </a:rPr>
              <a:t>FAILURE 02</a:t>
            </a:r>
            <a:endParaRPr lang="en-US" sz="1000" dirty="0"/>
          </a:p>
        </p:txBody>
      </p:sp>
      <p:sp>
        <p:nvSpPr>
          <p:cNvPr id="11" name="Text 9"/>
          <p:cNvSpPr/>
          <p:nvPr/>
        </p:nvSpPr>
        <p:spPr>
          <a:xfrm>
            <a:off x="6446520" y="3163824"/>
            <a:ext cx="4846320" cy="320040"/>
          </a:xfrm>
          <a:prstGeom prst="rect">
            <a:avLst/>
          </a:prstGeom>
          <a:noFill/>
          <a:ln/>
        </p:spPr>
        <p:txBody>
          <a:bodyPr wrap="square" lIns="0" tIns="0" rIns="0" bIns="0" rtlCol="0" anchor="ctr"/>
          <a:lstStyle/>
          <a:p>
            <a:pPr indent="0" marL="0">
              <a:buNone/>
            </a:pPr>
            <a:r>
              <a:rPr lang="en-US" sz="1700" b="1" dirty="0">
                <a:solidFill>
                  <a:srgbClr val="161A17"/>
                </a:solidFill>
                <a:latin typeface="Calibri" pitchFamily="34" charset="0"/>
                <a:ea typeface="Calibri" pitchFamily="34" charset="-122"/>
                <a:cs typeface="Calibri" pitchFamily="34" charset="-120"/>
              </a:rPr>
              <a:t>Results that don't compare</a:t>
            </a:r>
            <a:endParaRPr lang="en-US" sz="1700" dirty="0"/>
          </a:p>
        </p:txBody>
      </p:sp>
      <p:sp>
        <p:nvSpPr>
          <p:cNvPr id="12" name="Text 10"/>
          <p:cNvSpPr/>
          <p:nvPr/>
        </p:nvSpPr>
        <p:spPr>
          <a:xfrm>
            <a:off x="6446520" y="3511296"/>
            <a:ext cx="4846320" cy="822960"/>
          </a:xfrm>
          <a:prstGeom prst="rect">
            <a:avLst/>
          </a:prstGeom>
          <a:noFill/>
          <a:ln/>
        </p:spPr>
        <p:txBody>
          <a:bodyPr wrap="square" lIns="0" tIns="0" rIns="0" bIns="0" rtlCol="0" anchor="t"/>
          <a:lstStyle/>
          <a:p>
            <a:pPr indent="0" marL="0">
              <a:lnSpc>
                <a:spcPts val="1600"/>
              </a:lnSpc>
              <a:buNone/>
            </a:pPr>
            <a:r>
              <a:rPr lang="en-US" sz="1250" dirty="0">
                <a:solidFill>
                  <a:srgbClr val="363C37"/>
                </a:solidFill>
                <a:latin typeface="Calibri" pitchFamily="34" charset="0"/>
                <a:ea typeface="Calibri" pitchFamily="34" charset="-122"/>
                <a:cs typeface="Calibri" pitchFamily="34" charset="-120"/>
              </a:rPr>
              <a:t>Every vendor encodes assets, hazards, and scenarios differently, so similar portfolios diverge and supervisors cannot aggregate.</a:t>
            </a:r>
            <a:endParaRPr lang="en-US" sz="1250" dirty="0"/>
          </a:p>
        </p:txBody>
      </p:sp>
      <p:sp>
        <p:nvSpPr>
          <p:cNvPr id="13" name="Shape 11"/>
          <p:cNvSpPr/>
          <p:nvPr/>
        </p:nvSpPr>
        <p:spPr>
          <a:xfrm>
            <a:off x="640080" y="4617720"/>
            <a:ext cx="5303520" cy="1645920"/>
          </a:xfrm>
          <a:prstGeom prst="roundRect">
            <a:avLst>
              <a:gd name="adj" fmla="val 4444"/>
            </a:avLst>
          </a:prstGeom>
          <a:solidFill>
            <a:srgbClr val="FFFFFF"/>
          </a:solidFill>
          <a:ln w="9525">
            <a:solidFill>
              <a:srgbClr val="E4DCCD"/>
            </a:solidFill>
            <a:prstDash val="solid"/>
          </a:ln>
          <a:effectLst>
            <a:outerShdw sx="100000" sy="100000" kx="0" ky="0" algn="bl" rotWithShape="0" blurRad="76200" dist="25400" dir="5400000">
              <a:srgbClr val="363C37">
                <a:alpha val="12000"/>
              </a:srgbClr>
            </a:outerShdw>
          </a:effectLst>
        </p:spPr>
      </p:sp>
      <p:sp>
        <p:nvSpPr>
          <p:cNvPr id="14" name="Text 12"/>
          <p:cNvSpPr/>
          <p:nvPr/>
        </p:nvSpPr>
        <p:spPr>
          <a:xfrm>
            <a:off x="868680" y="4764024"/>
            <a:ext cx="4846320" cy="256032"/>
          </a:xfrm>
          <a:prstGeom prst="rect">
            <a:avLst/>
          </a:prstGeom>
          <a:noFill/>
          <a:ln/>
        </p:spPr>
        <p:txBody>
          <a:bodyPr wrap="square" lIns="0" tIns="0" rIns="0" bIns="0" rtlCol="0" anchor="ctr"/>
          <a:lstStyle/>
          <a:p>
            <a:pPr indent="0" marL="0">
              <a:buNone/>
            </a:pPr>
            <a:r>
              <a:rPr lang="en-US" sz="1000" b="1" spc="200" kern="0" dirty="0">
                <a:solidFill>
                  <a:srgbClr val="0F5233"/>
                </a:solidFill>
                <a:latin typeface="Courier New" pitchFamily="34" charset="0"/>
                <a:ea typeface="Courier New" pitchFamily="34" charset="-122"/>
                <a:cs typeface="Courier New" pitchFamily="34" charset="-120"/>
              </a:rPr>
              <a:t>FAILURE 03</a:t>
            </a:r>
            <a:endParaRPr lang="en-US" sz="1000" dirty="0"/>
          </a:p>
        </p:txBody>
      </p:sp>
      <p:sp>
        <p:nvSpPr>
          <p:cNvPr id="15" name="Text 13"/>
          <p:cNvSpPr/>
          <p:nvPr/>
        </p:nvSpPr>
        <p:spPr>
          <a:xfrm>
            <a:off x="868680" y="5038344"/>
            <a:ext cx="4846320" cy="320040"/>
          </a:xfrm>
          <a:prstGeom prst="rect">
            <a:avLst/>
          </a:prstGeom>
          <a:noFill/>
          <a:ln/>
        </p:spPr>
        <p:txBody>
          <a:bodyPr wrap="square" lIns="0" tIns="0" rIns="0" bIns="0" rtlCol="0" anchor="ctr"/>
          <a:lstStyle/>
          <a:p>
            <a:pPr indent="0" marL="0">
              <a:buNone/>
            </a:pPr>
            <a:r>
              <a:rPr lang="en-US" sz="1700" b="1" dirty="0">
                <a:solidFill>
                  <a:srgbClr val="161A17"/>
                </a:solidFill>
                <a:latin typeface="Calibri" pitchFamily="34" charset="0"/>
                <a:ea typeface="Calibri" pitchFamily="34" charset="-122"/>
                <a:cs typeface="Calibri" pitchFamily="34" charset="-120"/>
              </a:rPr>
              <a:t>A costly door, both ways</a:t>
            </a:r>
            <a:endParaRPr lang="en-US" sz="1700" dirty="0"/>
          </a:p>
        </p:txBody>
      </p:sp>
      <p:sp>
        <p:nvSpPr>
          <p:cNvPr id="16" name="Text 14"/>
          <p:cNvSpPr/>
          <p:nvPr/>
        </p:nvSpPr>
        <p:spPr>
          <a:xfrm>
            <a:off x="868680" y="5385816"/>
            <a:ext cx="4846320" cy="822960"/>
          </a:xfrm>
          <a:prstGeom prst="rect">
            <a:avLst/>
          </a:prstGeom>
          <a:noFill/>
          <a:ln/>
        </p:spPr>
        <p:txBody>
          <a:bodyPr wrap="square" lIns="0" tIns="0" rIns="0" bIns="0" rtlCol="0" anchor="t"/>
          <a:lstStyle/>
          <a:p>
            <a:pPr indent="0" marL="0">
              <a:lnSpc>
                <a:spcPts val="1600"/>
              </a:lnSpc>
              <a:buNone/>
            </a:pPr>
            <a:r>
              <a:rPr lang="en-US" sz="1250" dirty="0">
                <a:solidFill>
                  <a:srgbClr val="363C37"/>
                </a:solidFill>
                <a:latin typeface="Calibri" pitchFamily="34" charset="0"/>
                <a:ea typeface="Calibri" pitchFamily="34" charset="-122"/>
                <a:cs typeface="Calibri" pitchFamily="34" charset="-120"/>
              </a:rPr>
              <a:t>Evaluation takes months and six figures, and proprietary formats make exit expensive, pricing smaller players out.</a:t>
            </a:r>
            <a:endParaRPr lang="en-US" sz="1250" dirty="0"/>
          </a:p>
        </p:txBody>
      </p:sp>
      <p:sp>
        <p:nvSpPr>
          <p:cNvPr id="17" name="Shape 15"/>
          <p:cNvSpPr/>
          <p:nvPr/>
        </p:nvSpPr>
        <p:spPr>
          <a:xfrm>
            <a:off x="6217920" y="4617720"/>
            <a:ext cx="5303520" cy="1645920"/>
          </a:xfrm>
          <a:prstGeom prst="roundRect">
            <a:avLst>
              <a:gd name="adj" fmla="val 4444"/>
            </a:avLst>
          </a:prstGeom>
          <a:solidFill>
            <a:srgbClr val="FFFFFF"/>
          </a:solidFill>
          <a:ln w="9525">
            <a:solidFill>
              <a:srgbClr val="E4DCCD"/>
            </a:solidFill>
            <a:prstDash val="solid"/>
          </a:ln>
          <a:effectLst>
            <a:outerShdw sx="100000" sy="100000" kx="0" ky="0" algn="bl" rotWithShape="0" blurRad="76200" dist="25400" dir="5400000">
              <a:srgbClr val="363C37">
                <a:alpha val="12000"/>
              </a:srgbClr>
            </a:outerShdw>
          </a:effectLst>
        </p:spPr>
      </p:sp>
      <p:sp>
        <p:nvSpPr>
          <p:cNvPr id="18" name="Text 16"/>
          <p:cNvSpPr/>
          <p:nvPr/>
        </p:nvSpPr>
        <p:spPr>
          <a:xfrm>
            <a:off x="6446520" y="4764024"/>
            <a:ext cx="4846320" cy="256032"/>
          </a:xfrm>
          <a:prstGeom prst="rect">
            <a:avLst/>
          </a:prstGeom>
          <a:noFill/>
          <a:ln/>
        </p:spPr>
        <p:txBody>
          <a:bodyPr wrap="square" lIns="0" tIns="0" rIns="0" bIns="0" rtlCol="0" anchor="ctr"/>
          <a:lstStyle/>
          <a:p>
            <a:pPr indent="0" marL="0">
              <a:buNone/>
            </a:pPr>
            <a:r>
              <a:rPr lang="en-US" sz="1000" b="1" spc="200" kern="0" dirty="0">
                <a:solidFill>
                  <a:srgbClr val="0F5233"/>
                </a:solidFill>
                <a:latin typeface="Courier New" pitchFamily="34" charset="0"/>
                <a:ea typeface="Courier New" pitchFamily="34" charset="-122"/>
                <a:cs typeface="Courier New" pitchFamily="34" charset="-120"/>
              </a:rPr>
              <a:t>FAILURE 04</a:t>
            </a:r>
            <a:endParaRPr lang="en-US" sz="1000" dirty="0"/>
          </a:p>
        </p:txBody>
      </p:sp>
      <p:sp>
        <p:nvSpPr>
          <p:cNvPr id="19" name="Text 17"/>
          <p:cNvSpPr/>
          <p:nvPr/>
        </p:nvSpPr>
        <p:spPr>
          <a:xfrm>
            <a:off x="6446520" y="5038344"/>
            <a:ext cx="4846320" cy="320040"/>
          </a:xfrm>
          <a:prstGeom prst="rect">
            <a:avLst/>
          </a:prstGeom>
          <a:noFill/>
          <a:ln/>
        </p:spPr>
        <p:txBody>
          <a:bodyPr wrap="square" lIns="0" tIns="0" rIns="0" bIns="0" rtlCol="0" anchor="ctr"/>
          <a:lstStyle/>
          <a:p>
            <a:pPr indent="0" marL="0">
              <a:buNone/>
            </a:pPr>
            <a:r>
              <a:rPr lang="en-US" sz="1700" b="1" dirty="0">
                <a:solidFill>
                  <a:srgbClr val="161A17"/>
                </a:solidFill>
                <a:latin typeface="Calibri" pitchFamily="34" charset="0"/>
                <a:ea typeface="Calibri" pitchFamily="34" charset="-122"/>
                <a:cs typeface="Calibri" pitchFamily="34" charset="-120"/>
              </a:rPr>
              <a:t>Science that keeps restarting</a:t>
            </a:r>
            <a:endParaRPr lang="en-US" sz="1700" dirty="0"/>
          </a:p>
        </p:txBody>
      </p:sp>
      <p:sp>
        <p:nvSpPr>
          <p:cNvPr id="20" name="Text 18"/>
          <p:cNvSpPr/>
          <p:nvPr/>
        </p:nvSpPr>
        <p:spPr>
          <a:xfrm>
            <a:off x="6446520" y="5385816"/>
            <a:ext cx="4846320" cy="822960"/>
          </a:xfrm>
          <a:prstGeom prst="rect">
            <a:avLst/>
          </a:prstGeom>
          <a:noFill/>
          <a:ln/>
        </p:spPr>
        <p:txBody>
          <a:bodyPr wrap="square" lIns="0" tIns="0" rIns="0" bIns="0" rtlCol="0" anchor="t"/>
          <a:lstStyle/>
          <a:p>
            <a:pPr indent="0" marL="0">
              <a:lnSpc>
                <a:spcPts val="1600"/>
              </a:lnSpc>
              <a:buNone/>
            </a:pPr>
            <a:r>
              <a:rPr lang="en-US" sz="1250" dirty="0">
                <a:solidFill>
                  <a:srgbClr val="363C37"/>
                </a:solidFill>
                <a:latin typeface="Calibri" pitchFamily="34" charset="0"/>
                <a:ea typeface="Calibri" pitchFamily="34" charset="-122"/>
                <a:cs typeface="Calibri" pitchFamily="34" charset="-120"/>
              </a:rPr>
              <a:t>Without a shared foundation, researchers rebuild the same infrastructure rather than advancing stochastic, multi-hazard methods.</a:t>
            </a:r>
            <a:endParaRPr lang="en-US" sz="12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6F2EA"/>
        </a:solidFill>
      </p:bgPr>
    </p:bg>
    <p:spTree>
      <p:nvGrpSpPr>
        <p:cNvPr id="1" name=""/>
        <p:cNvGrpSpPr/>
        <p:nvPr/>
      </p:nvGrpSpPr>
      <p:grpSpPr>
        <a:xfrm>
          <a:off x="0" y="0"/>
          <a:ext cx="0" cy="0"/>
          <a:chOff x="0" y="0"/>
          <a:chExt cx="0" cy="0"/>
        </a:xfrm>
      </p:grpSpPr>
      <p:sp>
        <p:nvSpPr>
          <p:cNvPr id="2" name="Text 0"/>
          <p:cNvSpPr/>
          <p:nvPr/>
        </p:nvSpPr>
        <p:spPr>
          <a:xfrm>
            <a:off x="640080" y="502920"/>
            <a:ext cx="7315200" cy="292608"/>
          </a:xfrm>
          <a:prstGeom prst="rect">
            <a:avLst/>
          </a:prstGeom>
          <a:noFill/>
          <a:ln/>
        </p:spPr>
        <p:txBody>
          <a:bodyPr wrap="square" lIns="0" tIns="0" rIns="0" bIns="0" rtlCol="0" anchor="ctr"/>
          <a:lstStyle/>
          <a:p>
            <a:pPr indent="0" marL="0">
              <a:buNone/>
            </a:pPr>
            <a:r>
              <a:rPr lang="en-US" sz="1200" b="1" spc="200" kern="0" dirty="0">
                <a:solidFill>
                  <a:srgbClr val="0F5233"/>
                </a:solidFill>
                <a:latin typeface="Courier New" pitchFamily="34" charset="0"/>
                <a:ea typeface="Courier New" pitchFamily="34" charset="-122"/>
                <a:cs typeface="Courier New" pitchFamily="34" charset="-120"/>
              </a:rPr>
              <a:t>THE STRUCTURAL CURE</a:t>
            </a:r>
            <a:endParaRPr lang="en-US" sz="1200" dirty="0"/>
          </a:p>
        </p:txBody>
      </p:sp>
      <p:sp>
        <p:nvSpPr>
          <p:cNvPr id="3" name="Text 1"/>
          <p:cNvSpPr/>
          <p:nvPr/>
        </p:nvSpPr>
        <p:spPr>
          <a:xfrm>
            <a:off x="640080" y="868680"/>
            <a:ext cx="10972800" cy="777240"/>
          </a:xfrm>
          <a:prstGeom prst="rect">
            <a:avLst/>
          </a:prstGeom>
          <a:noFill/>
          <a:ln/>
        </p:spPr>
        <p:txBody>
          <a:bodyPr wrap="square" lIns="0" tIns="0" rIns="0" bIns="0" rtlCol="0" anchor="ctr"/>
          <a:lstStyle/>
          <a:p>
            <a:pPr indent="0" marL="0">
              <a:buNone/>
            </a:pPr>
            <a:r>
              <a:rPr lang="en-US" sz="3200" b="1" dirty="0">
                <a:solidFill>
                  <a:srgbClr val="161A17"/>
                </a:solidFill>
                <a:latin typeface="Calibri" pitchFamily="34" charset="0"/>
                <a:ea typeface="Calibri" pitchFamily="34" charset="-122"/>
                <a:cs typeface="Calibri" pitchFamily="34" charset="-120"/>
              </a:rPr>
              <a:t>The closed model, </a:t>
            </a:r>
            <a:pPr indent="0" marL="0">
              <a:buNone/>
            </a:pPr>
            <a:r>
              <a:rPr lang="en-US" sz="3200" b="1" dirty="0">
                <a:solidFill>
                  <a:srgbClr val="177849"/>
                </a:solidFill>
                <a:latin typeface="Calibri" pitchFamily="34" charset="0"/>
                <a:ea typeface="Calibri" pitchFamily="34" charset="-122"/>
                <a:cs typeface="Calibri" pitchFamily="34" charset="-120"/>
              </a:rPr>
              <a:t>and how the open standard cures it.</a:t>
            </a:r>
            <a:endParaRPr lang="en-US" sz="3200" dirty="0"/>
          </a:p>
        </p:txBody>
      </p:sp>
      <p:sp>
        <p:nvSpPr>
          <p:cNvPr id="4" name="Shape 2"/>
          <p:cNvSpPr/>
          <p:nvPr/>
        </p:nvSpPr>
        <p:spPr>
          <a:xfrm>
            <a:off x="640080" y="1828800"/>
            <a:ext cx="5349240" cy="457200"/>
          </a:xfrm>
          <a:prstGeom prst="roundRect">
            <a:avLst>
              <a:gd name="adj" fmla="val 10000"/>
            </a:avLst>
          </a:prstGeom>
          <a:solidFill>
            <a:srgbClr val="EFE9DD"/>
          </a:solidFill>
          <a:ln/>
        </p:spPr>
      </p:sp>
      <p:sp>
        <p:nvSpPr>
          <p:cNvPr id="5" name="Text 3"/>
          <p:cNvSpPr/>
          <p:nvPr/>
        </p:nvSpPr>
        <p:spPr>
          <a:xfrm>
            <a:off x="868680" y="1901952"/>
            <a:ext cx="4846320" cy="310896"/>
          </a:xfrm>
          <a:prstGeom prst="rect">
            <a:avLst/>
          </a:prstGeom>
          <a:noFill/>
          <a:ln/>
        </p:spPr>
        <p:txBody>
          <a:bodyPr wrap="square" lIns="0" tIns="0" rIns="0" bIns="0" rtlCol="0" anchor="ctr"/>
          <a:lstStyle/>
          <a:p>
            <a:pPr indent="0" marL="0">
              <a:buNone/>
            </a:pPr>
            <a:r>
              <a:rPr lang="en-US" sz="1100" b="1" spc="200" kern="0" dirty="0">
                <a:solidFill>
                  <a:srgbClr val="363C37"/>
                </a:solidFill>
                <a:latin typeface="Courier New" pitchFamily="34" charset="0"/>
                <a:ea typeface="Courier New" pitchFamily="34" charset="-122"/>
                <a:cs typeface="Courier New" pitchFamily="34" charset="-120"/>
              </a:rPr>
              <a:t>THE CLOSED MODEL IS</a:t>
            </a:r>
            <a:endParaRPr lang="en-US" sz="1100" dirty="0"/>
          </a:p>
        </p:txBody>
      </p:sp>
      <p:sp>
        <p:nvSpPr>
          <p:cNvPr id="6" name="Shape 4"/>
          <p:cNvSpPr/>
          <p:nvPr/>
        </p:nvSpPr>
        <p:spPr>
          <a:xfrm>
            <a:off x="6172200" y="1828800"/>
            <a:ext cx="5349240" cy="457200"/>
          </a:xfrm>
          <a:prstGeom prst="roundRect">
            <a:avLst>
              <a:gd name="adj" fmla="val 10000"/>
            </a:avLst>
          </a:prstGeom>
          <a:solidFill>
            <a:srgbClr val="0F5233"/>
          </a:solidFill>
          <a:ln/>
        </p:spPr>
      </p:sp>
      <p:sp>
        <p:nvSpPr>
          <p:cNvPr id="7" name="Text 5"/>
          <p:cNvSpPr/>
          <p:nvPr/>
        </p:nvSpPr>
        <p:spPr>
          <a:xfrm>
            <a:off x="6400800" y="1901952"/>
            <a:ext cx="4846320" cy="310896"/>
          </a:xfrm>
          <a:prstGeom prst="rect">
            <a:avLst/>
          </a:prstGeom>
          <a:noFill/>
          <a:ln/>
        </p:spPr>
        <p:txBody>
          <a:bodyPr wrap="square" lIns="0" tIns="0" rIns="0" bIns="0" rtlCol="0" anchor="ctr"/>
          <a:lstStyle/>
          <a:p>
            <a:pPr indent="0" marL="0">
              <a:buNone/>
            </a:pPr>
            <a:r>
              <a:rPr lang="en-US" sz="1100" b="1" spc="200" kern="0" dirty="0">
                <a:solidFill>
                  <a:srgbClr val="FFFFFF"/>
                </a:solidFill>
                <a:latin typeface="Courier New" pitchFamily="34" charset="0"/>
                <a:ea typeface="Courier New" pitchFamily="34" charset="-122"/>
                <a:cs typeface="Courier New" pitchFamily="34" charset="-120"/>
              </a:rPr>
              <a:t>THE OPEN STANDARD IS</a:t>
            </a:r>
            <a:endParaRPr lang="en-US" sz="1100" dirty="0"/>
          </a:p>
        </p:txBody>
      </p:sp>
      <p:sp>
        <p:nvSpPr>
          <p:cNvPr id="8" name="Shape 6"/>
          <p:cNvSpPr/>
          <p:nvPr/>
        </p:nvSpPr>
        <p:spPr>
          <a:xfrm>
            <a:off x="640080" y="2423160"/>
            <a:ext cx="5349240" cy="896112"/>
          </a:xfrm>
          <a:prstGeom prst="roundRect">
            <a:avLst>
              <a:gd name="adj" fmla="val 5102"/>
            </a:avLst>
          </a:prstGeom>
          <a:solidFill>
            <a:srgbClr val="FBF8F2"/>
          </a:solidFill>
          <a:ln w="9525">
            <a:solidFill>
              <a:srgbClr val="E4DCCD"/>
            </a:solidFill>
            <a:prstDash val="solid"/>
          </a:ln>
        </p:spPr>
      </p:sp>
      <p:sp>
        <p:nvSpPr>
          <p:cNvPr id="9" name="Text 7"/>
          <p:cNvSpPr/>
          <p:nvPr/>
        </p:nvSpPr>
        <p:spPr>
          <a:xfrm>
            <a:off x="868680" y="2514600"/>
            <a:ext cx="4937760" cy="731520"/>
          </a:xfrm>
          <a:prstGeom prst="rect">
            <a:avLst/>
          </a:prstGeom>
          <a:noFill/>
          <a:ln/>
        </p:spPr>
        <p:txBody>
          <a:bodyPr wrap="square" lIns="0" tIns="0" rIns="0" bIns="0" rtlCol="0" anchor="ctr"/>
          <a:lstStyle/>
          <a:p>
            <a:pPr indent="0" marL="0">
              <a:lnSpc>
                <a:spcPts val="1700"/>
              </a:lnSpc>
              <a:buNone/>
            </a:pPr>
            <a:r>
              <a:rPr lang="en-US" sz="1300" dirty="0">
                <a:solidFill>
                  <a:srgbClr val="363C37"/>
                </a:solidFill>
                <a:latin typeface="Calibri" pitchFamily="34" charset="0"/>
                <a:ea typeface="Calibri" pitchFamily="34" charset="-122"/>
                <a:cs typeface="Calibri" pitchFamily="34" charset="-120"/>
              </a:rPr>
              <a:t>Black-box methodology you are not permitted to inspect</a:t>
            </a:r>
            <a:endParaRPr lang="en-US" sz="1300" dirty="0"/>
          </a:p>
        </p:txBody>
      </p:sp>
      <p:sp>
        <p:nvSpPr>
          <p:cNvPr id="10" name="Shape 8"/>
          <p:cNvSpPr/>
          <p:nvPr/>
        </p:nvSpPr>
        <p:spPr>
          <a:xfrm>
            <a:off x="6172200" y="2423160"/>
            <a:ext cx="5349240" cy="896112"/>
          </a:xfrm>
          <a:prstGeom prst="roundRect">
            <a:avLst>
              <a:gd name="adj" fmla="val 5102"/>
            </a:avLst>
          </a:prstGeom>
          <a:solidFill>
            <a:srgbClr val="EFF6F1"/>
          </a:solidFill>
          <a:ln w="9525">
            <a:solidFill>
              <a:srgbClr val="DCEDE2"/>
            </a:solidFill>
            <a:prstDash val="solid"/>
          </a:ln>
        </p:spPr>
      </p:sp>
      <p:sp>
        <p:nvSpPr>
          <p:cNvPr id="11" name="Text 9"/>
          <p:cNvSpPr/>
          <p:nvPr/>
        </p:nvSpPr>
        <p:spPr>
          <a:xfrm>
            <a:off x="6400800" y="2514600"/>
            <a:ext cx="4937760" cy="731520"/>
          </a:xfrm>
          <a:prstGeom prst="rect">
            <a:avLst/>
          </a:prstGeom>
          <a:noFill/>
          <a:ln/>
        </p:spPr>
        <p:txBody>
          <a:bodyPr wrap="square" lIns="0" tIns="0" rIns="0" bIns="0" rtlCol="0" anchor="ctr"/>
          <a:lstStyle/>
          <a:p>
            <a:pPr indent="0" marL="0">
              <a:lnSpc>
                <a:spcPts val="1700"/>
              </a:lnSpc>
              <a:buNone/>
            </a:pPr>
            <a:r>
              <a:rPr lang="en-US" sz="1300" dirty="0">
                <a:solidFill>
                  <a:srgbClr val="161A17"/>
                </a:solidFill>
                <a:latin typeface="Calibri" pitchFamily="34" charset="0"/>
                <a:ea typeface="Calibri" pitchFamily="34" charset="-122"/>
                <a:cs typeface="Calibri" pitchFamily="34" charset="-120"/>
              </a:rPr>
              <a:t>Inspectable methodology, so you own your models</a:t>
            </a:r>
            <a:endParaRPr lang="en-US" sz="1300" dirty="0"/>
          </a:p>
        </p:txBody>
      </p:sp>
      <p:sp>
        <p:nvSpPr>
          <p:cNvPr id="12" name="Shape 10"/>
          <p:cNvSpPr/>
          <p:nvPr/>
        </p:nvSpPr>
        <p:spPr>
          <a:xfrm>
            <a:off x="640080" y="3447288"/>
            <a:ext cx="5349240" cy="896112"/>
          </a:xfrm>
          <a:prstGeom prst="roundRect">
            <a:avLst>
              <a:gd name="adj" fmla="val 5102"/>
            </a:avLst>
          </a:prstGeom>
          <a:solidFill>
            <a:srgbClr val="FBF8F2"/>
          </a:solidFill>
          <a:ln w="9525">
            <a:solidFill>
              <a:srgbClr val="E4DCCD"/>
            </a:solidFill>
            <a:prstDash val="solid"/>
          </a:ln>
        </p:spPr>
      </p:sp>
      <p:sp>
        <p:nvSpPr>
          <p:cNvPr id="13" name="Text 11"/>
          <p:cNvSpPr/>
          <p:nvPr/>
        </p:nvSpPr>
        <p:spPr>
          <a:xfrm>
            <a:off x="868680" y="3538728"/>
            <a:ext cx="4937760" cy="731520"/>
          </a:xfrm>
          <a:prstGeom prst="rect">
            <a:avLst/>
          </a:prstGeom>
          <a:noFill/>
          <a:ln/>
        </p:spPr>
        <p:txBody>
          <a:bodyPr wrap="square" lIns="0" tIns="0" rIns="0" bIns="0" rtlCol="0" anchor="ctr"/>
          <a:lstStyle/>
          <a:p>
            <a:pPr indent="0" marL="0">
              <a:lnSpc>
                <a:spcPts val="1700"/>
              </a:lnSpc>
              <a:buNone/>
            </a:pPr>
            <a:r>
              <a:rPr lang="en-US" sz="1300" dirty="0">
                <a:solidFill>
                  <a:srgbClr val="363C37"/>
                </a:solidFill>
                <a:latin typeface="Calibri" pitchFamily="34" charset="0"/>
                <a:ea typeface="Calibri" pitchFamily="34" charset="-122"/>
                <a:cs typeface="Calibri" pitchFamily="34" charset="-120"/>
              </a:rPr>
              <a:t>Assets, hazards, and scenarios encoded differently by every vendor</a:t>
            </a:r>
            <a:endParaRPr lang="en-US" sz="1300" dirty="0"/>
          </a:p>
        </p:txBody>
      </p:sp>
      <p:sp>
        <p:nvSpPr>
          <p:cNvPr id="14" name="Shape 12"/>
          <p:cNvSpPr/>
          <p:nvPr/>
        </p:nvSpPr>
        <p:spPr>
          <a:xfrm>
            <a:off x="6172200" y="3447288"/>
            <a:ext cx="5349240" cy="896112"/>
          </a:xfrm>
          <a:prstGeom prst="roundRect">
            <a:avLst>
              <a:gd name="adj" fmla="val 5102"/>
            </a:avLst>
          </a:prstGeom>
          <a:solidFill>
            <a:srgbClr val="EFF6F1"/>
          </a:solidFill>
          <a:ln w="9525">
            <a:solidFill>
              <a:srgbClr val="DCEDE2"/>
            </a:solidFill>
            <a:prstDash val="solid"/>
          </a:ln>
        </p:spPr>
      </p:sp>
      <p:sp>
        <p:nvSpPr>
          <p:cNvPr id="15" name="Text 13"/>
          <p:cNvSpPr/>
          <p:nvPr/>
        </p:nvSpPr>
        <p:spPr>
          <a:xfrm>
            <a:off x="6400800" y="3538728"/>
            <a:ext cx="4937760" cy="731520"/>
          </a:xfrm>
          <a:prstGeom prst="rect">
            <a:avLst/>
          </a:prstGeom>
          <a:noFill/>
          <a:ln/>
        </p:spPr>
        <p:txBody>
          <a:bodyPr wrap="square" lIns="0" tIns="0" rIns="0" bIns="0" rtlCol="0" anchor="ctr"/>
          <a:lstStyle/>
          <a:p>
            <a:pPr indent="0" marL="0">
              <a:lnSpc>
                <a:spcPts val="1700"/>
              </a:lnSpc>
              <a:buNone/>
            </a:pPr>
            <a:r>
              <a:rPr lang="en-US" sz="1300" dirty="0">
                <a:solidFill>
                  <a:srgbClr val="161A17"/>
                </a:solidFill>
                <a:latin typeface="Calibri" pitchFamily="34" charset="0"/>
                <a:ea typeface="Calibri" pitchFamily="34" charset="-122"/>
                <a:cs typeface="Calibri" pitchFamily="34" charset="-120"/>
              </a:rPr>
              <a:t>One shared schema, so results compare across teams and firms</a:t>
            </a:r>
            <a:endParaRPr lang="en-US" sz="1300" dirty="0"/>
          </a:p>
        </p:txBody>
      </p:sp>
      <p:sp>
        <p:nvSpPr>
          <p:cNvPr id="16" name="Shape 14"/>
          <p:cNvSpPr/>
          <p:nvPr/>
        </p:nvSpPr>
        <p:spPr>
          <a:xfrm>
            <a:off x="640080" y="4471416"/>
            <a:ext cx="5349240" cy="896112"/>
          </a:xfrm>
          <a:prstGeom prst="roundRect">
            <a:avLst>
              <a:gd name="adj" fmla="val 5102"/>
            </a:avLst>
          </a:prstGeom>
          <a:solidFill>
            <a:srgbClr val="FBF8F2"/>
          </a:solidFill>
          <a:ln w="9525">
            <a:solidFill>
              <a:srgbClr val="E4DCCD"/>
            </a:solidFill>
            <a:prstDash val="solid"/>
          </a:ln>
        </p:spPr>
      </p:sp>
      <p:sp>
        <p:nvSpPr>
          <p:cNvPr id="17" name="Text 15"/>
          <p:cNvSpPr/>
          <p:nvPr/>
        </p:nvSpPr>
        <p:spPr>
          <a:xfrm>
            <a:off x="868680" y="4562856"/>
            <a:ext cx="4937760" cy="731520"/>
          </a:xfrm>
          <a:prstGeom prst="rect">
            <a:avLst/>
          </a:prstGeom>
          <a:noFill/>
          <a:ln/>
        </p:spPr>
        <p:txBody>
          <a:bodyPr wrap="square" lIns="0" tIns="0" rIns="0" bIns="0" rtlCol="0" anchor="ctr"/>
          <a:lstStyle/>
          <a:p>
            <a:pPr indent="0" marL="0">
              <a:lnSpc>
                <a:spcPts val="1700"/>
              </a:lnSpc>
              <a:buNone/>
            </a:pPr>
            <a:r>
              <a:rPr lang="en-US" sz="1300" dirty="0">
                <a:solidFill>
                  <a:srgbClr val="363C37"/>
                </a:solidFill>
                <a:latin typeface="Calibri" pitchFamily="34" charset="0"/>
                <a:ea typeface="Calibri" pitchFamily="34" charset="-122"/>
                <a:cs typeface="Calibri" pitchFamily="34" charset="-120"/>
              </a:rPr>
              <a:t>Single-vendor point estimates that manufacture false precision</a:t>
            </a:r>
            <a:endParaRPr lang="en-US" sz="1300" dirty="0"/>
          </a:p>
        </p:txBody>
      </p:sp>
      <p:sp>
        <p:nvSpPr>
          <p:cNvPr id="18" name="Shape 16"/>
          <p:cNvSpPr/>
          <p:nvPr/>
        </p:nvSpPr>
        <p:spPr>
          <a:xfrm>
            <a:off x="6172200" y="4471416"/>
            <a:ext cx="5349240" cy="896112"/>
          </a:xfrm>
          <a:prstGeom prst="roundRect">
            <a:avLst>
              <a:gd name="adj" fmla="val 5102"/>
            </a:avLst>
          </a:prstGeom>
          <a:solidFill>
            <a:srgbClr val="EFF6F1"/>
          </a:solidFill>
          <a:ln w="9525">
            <a:solidFill>
              <a:srgbClr val="DCEDE2"/>
            </a:solidFill>
            <a:prstDash val="solid"/>
          </a:ln>
        </p:spPr>
      </p:sp>
      <p:sp>
        <p:nvSpPr>
          <p:cNvPr id="19" name="Text 17"/>
          <p:cNvSpPr/>
          <p:nvPr/>
        </p:nvSpPr>
        <p:spPr>
          <a:xfrm>
            <a:off x="6400800" y="4562856"/>
            <a:ext cx="4937760" cy="731520"/>
          </a:xfrm>
          <a:prstGeom prst="rect">
            <a:avLst/>
          </a:prstGeom>
          <a:noFill/>
          <a:ln/>
        </p:spPr>
        <p:txBody>
          <a:bodyPr wrap="square" lIns="0" tIns="0" rIns="0" bIns="0" rtlCol="0" anchor="ctr"/>
          <a:lstStyle/>
          <a:p>
            <a:pPr indent="0" marL="0">
              <a:lnSpc>
                <a:spcPts val="1700"/>
              </a:lnSpc>
              <a:buNone/>
            </a:pPr>
            <a:r>
              <a:rPr lang="en-US" sz="1300" dirty="0">
                <a:solidFill>
                  <a:srgbClr val="161A17"/>
                </a:solidFill>
                <a:latin typeface="Calibri" pitchFamily="34" charset="0"/>
                <a:ea typeface="Calibri" pitchFamily="34" charset="-122"/>
                <a:cs typeface="Calibri" pitchFamily="34" charset="-120"/>
              </a:rPr>
              <a:t>A stochastic, full-distribution engine that makes uncertainty legible</a:t>
            </a:r>
            <a:endParaRPr lang="en-US" sz="1300" dirty="0"/>
          </a:p>
        </p:txBody>
      </p:sp>
      <p:sp>
        <p:nvSpPr>
          <p:cNvPr id="20" name="Shape 18"/>
          <p:cNvSpPr/>
          <p:nvPr/>
        </p:nvSpPr>
        <p:spPr>
          <a:xfrm>
            <a:off x="640080" y="5495544"/>
            <a:ext cx="5349240" cy="896112"/>
          </a:xfrm>
          <a:prstGeom prst="roundRect">
            <a:avLst>
              <a:gd name="adj" fmla="val 5102"/>
            </a:avLst>
          </a:prstGeom>
          <a:solidFill>
            <a:srgbClr val="FBF8F2"/>
          </a:solidFill>
          <a:ln w="9525">
            <a:solidFill>
              <a:srgbClr val="E4DCCD"/>
            </a:solidFill>
            <a:prstDash val="solid"/>
          </a:ln>
        </p:spPr>
      </p:sp>
      <p:sp>
        <p:nvSpPr>
          <p:cNvPr id="21" name="Text 19"/>
          <p:cNvSpPr/>
          <p:nvPr/>
        </p:nvSpPr>
        <p:spPr>
          <a:xfrm>
            <a:off x="868680" y="5586984"/>
            <a:ext cx="4937760" cy="731520"/>
          </a:xfrm>
          <a:prstGeom prst="rect">
            <a:avLst/>
          </a:prstGeom>
          <a:noFill/>
          <a:ln/>
        </p:spPr>
        <p:txBody>
          <a:bodyPr wrap="square" lIns="0" tIns="0" rIns="0" bIns="0" rtlCol="0" anchor="ctr"/>
          <a:lstStyle/>
          <a:p>
            <a:pPr indent="0" marL="0">
              <a:lnSpc>
                <a:spcPts val="1700"/>
              </a:lnSpc>
              <a:buNone/>
            </a:pPr>
            <a:r>
              <a:rPr lang="en-US" sz="1300" dirty="0">
                <a:solidFill>
                  <a:srgbClr val="363C37"/>
                </a:solidFill>
                <a:latin typeface="Calibri" pitchFamily="34" charset="0"/>
                <a:ea typeface="Calibri" pitchFamily="34" charset="-122"/>
                <a:cs typeface="Calibri" pitchFamily="34" charset="-120"/>
              </a:rPr>
              <a:t>Cost and expertise walls that shut out smaller institutions and emerging markets</a:t>
            </a:r>
            <a:endParaRPr lang="en-US" sz="1300" dirty="0"/>
          </a:p>
        </p:txBody>
      </p:sp>
      <p:sp>
        <p:nvSpPr>
          <p:cNvPr id="22" name="Shape 20"/>
          <p:cNvSpPr/>
          <p:nvPr/>
        </p:nvSpPr>
        <p:spPr>
          <a:xfrm>
            <a:off x="6172200" y="5495544"/>
            <a:ext cx="5349240" cy="896112"/>
          </a:xfrm>
          <a:prstGeom prst="roundRect">
            <a:avLst>
              <a:gd name="adj" fmla="val 5102"/>
            </a:avLst>
          </a:prstGeom>
          <a:solidFill>
            <a:srgbClr val="EFF6F1"/>
          </a:solidFill>
          <a:ln w="9525">
            <a:solidFill>
              <a:srgbClr val="DCEDE2"/>
            </a:solidFill>
            <a:prstDash val="solid"/>
          </a:ln>
        </p:spPr>
      </p:sp>
      <p:sp>
        <p:nvSpPr>
          <p:cNvPr id="23" name="Text 21"/>
          <p:cNvSpPr/>
          <p:nvPr/>
        </p:nvSpPr>
        <p:spPr>
          <a:xfrm>
            <a:off x="6400800" y="5586984"/>
            <a:ext cx="4937760" cy="731520"/>
          </a:xfrm>
          <a:prstGeom prst="rect">
            <a:avLst/>
          </a:prstGeom>
          <a:noFill/>
          <a:ln/>
        </p:spPr>
        <p:txBody>
          <a:bodyPr wrap="square" lIns="0" tIns="0" rIns="0" bIns="0" rtlCol="0" anchor="ctr"/>
          <a:lstStyle/>
          <a:p>
            <a:pPr indent="0" marL="0">
              <a:lnSpc>
                <a:spcPts val="1700"/>
              </a:lnSpc>
              <a:buNone/>
            </a:pPr>
            <a:r>
              <a:rPr lang="en-US" sz="1300" dirty="0">
                <a:solidFill>
                  <a:srgbClr val="161A17"/>
                </a:solidFill>
                <a:latin typeface="Calibri" pitchFamily="34" charset="0"/>
                <a:ea typeface="Calibri" pitchFamily="34" charset="-122"/>
                <a:cs typeface="Calibri" pitchFamily="34" charset="-120"/>
              </a:rPr>
              <a:t>Open, no-cost access for them and the researchers studying them</a:t>
            </a:r>
            <a:endParaRPr lang="en-US" sz="13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F5233"/>
        </a:solidFill>
      </p:bgPr>
    </p:bg>
    <p:spTree>
      <p:nvGrpSpPr>
        <p:cNvPr id="1" name=""/>
        <p:cNvGrpSpPr/>
        <p:nvPr/>
      </p:nvGrpSpPr>
      <p:grpSpPr>
        <a:xfrm>
          <a:off x="0" y="0"/>
          <a:ext cx="0" cy="0"/>
          <a:chOff x="0" y="0"/>
          <a:chExt cx="0" cy="0"/>
        </a:xfrm>
      </p:grpSpPr>
      <p:sp>
        <p:nvSpPr>
          <p:cNvPr id="2" name="Text 0"/>
          <p:cNvSpPr/>
          <p:nvPr/>
        </p:nvSpPr>
        <p:spPr>
          <a:xfrm>
            <a:off x="640080" y="502920"/>
            <a:ext cx="9144000" cy="292608"/>
          </a:xfrm>
          <a:prstGeom prst="rect">
            <a:avLst/>
          </a:prstGeom>
          <a:noFill/>
          <a:ln/>
        </p:spPr>
        <p:txBody>
          <a:bodyPr wrap="square" lIns="0" tIns="0" rIns="0" bIns="0" rtlCol="0" anchor="ctr"/>
          <a:lstStyle/>
          <a:p>
            <a:pPr indent="0" marL="0">
              <a:buNone/>
            </a:pPr>
            <a:r>
              <a:rPr lang="en-US" sz="1200" b="1" spc="200" kern="0" dirty="0">
                <a:solidFill>
                  <a:srgbClr val="9FD4B8"/>
                </a:solidFill>
                <a:latin typeface="Courier New" pitchFamily="34" charset="0"/>
                <a:ea typeface="Courier New" pitchFamily="34" charset="-122"/>
                <a:cs typeface="Courier New" pitchFamily="34" charset="-120"/>
              </a:rPr>
              <a:t>THROUGH CDTEXPRESS · THE CLIMATE DIGITAL TWIN</a:t>
            </a:r>
            <a:endParaRPr lang="en-US" sz="1200" dirty="0"/>
          </a:p>
        </p:txBody>
      </p:sp>
      <p:sp>
        <p:nvSpPr>
          <p:cNvPr id="3" name="Text 1"/>
          <p:cNvSpPr/>
          <p:nvPr/>
        </p:nvSpPr>
        <p:spPr>
          <a:xfrm>
            <a:off x="640080" y="868680"/>
            <a:ext cx="10972800" cy="731520"/>
          </a:xfrm>
          <a:prstGeom prst="rect">
            <a:avLst/>
          </a:prstGeom>
          <a:noFill/>
          <a:ln/>
        </p:spPr>
        <p:txBody>
          <a:bodyPr wrap="square" lIns="0" tIns="0" rIns="0" bIns="0" rtlCol="0" anchor="ctr"/>
          <a:lstStyle/>
          <a:p>
            <a:pPr indent="0" marL="0">
              <a:buNone/>
            </a:pPr>
            <a:r>
              <a:rPr lang="en-US" sz="3200" b="1" dirty="0">
                <a:solidFill>
                  <a:srgbClr val="FFFFFF"/>
                </a:solidFill>
                <a:latin typeface="Calibri" pitchFamily="34" charset="0"/>
                <a:ea typeface="Calibri" pitchFamily="34" charset="-122"/>
                <a:cs typeface="Calibri" pitchFamily="34" charset="-120"/>
              </a:rPr>
              <a:t>Climate 2.0, at planetary scale.</a:t>
            </a:r>
            <a:endParaRPr lang="en-US" sz="3200" dirty="0"/>
          </a:p>
        </p:txBody>
      </p:sp>
      <p:sp>
        <p:nvSpPr>
          <p:cNvPr id="4" name="Text 2"/>
          <p:cNvSpPr/>
          <p:nvPr/>
        </p:nvSpPr>
        <p:spPr>
          <a:xfrm>
            <a:off x="640080" y="2148840"/>
            <a:ext cx="2057400" cy="914400"/>
          </a:xfrm>
          <a:prstGeom prst="rect">
            <a:avLst/>
          </a:prstGeom>
          <a:noFill/>
          <a:ln/>
        </p:spPr>
        <p:txBody>
          <a:bodyPr wrap="square" lIns="0" tIns="0" rIns="0" bIns="0" rtlCol="0" anchor="ctr"/>
          <a:lstStyle/>
          <a:p>
            <a:pPr indent="0" marL="0">
              <a:buNone/>
            </a:pPr>
            <a:r>
              <a:rPr lang="en-US" sz="4400" b="1" dirty="0">
                <a:solidFill>
                  <a:srgbClr val="FFFFFF"/>
                </a:solidFill>
                <a:latin typeface="Courier New" pitchFamily="34" charset="0"/>
                <a:ea typeface="Courier New" pitchFamily="34" charset="-122"/>
                <a:cs typeface="Courier New" pitchFamily="34" charset="-120"/>
              </a:rPr>
              <a:t>50+</a:t>
            </a:r>
            <a:endParaRPr lang="en-US" sz="4400" dirty="0"/>
          </a:p>
        </p:txBody>
      </p:sp>
      <p:sp>
        <p:nvSpPr>
          <p:cNvPr id="5" name="Text 3"/>
          <p:cNvSpPr/>
          <p:nvPr/>
        </p:nvSpPr>
        <p:spPr>
          <a:xfrm>
            <a:off x="640080" y="3063240"/>
            <a:ext cx="1965960" cy="685800"/>
          </a:xfrm>
          <a:prstGeom prst="rect">
            <a:avLst/>
          </a:prstGeom>
          <a:noFill/>
          <a:ln/>
        </p:spPr>
        <p:txBody>
          <a:bodyPr wrap="square" lIns="0" tIns="0" rIns="0" bIns="0" rtlCol="0" anchor="t"/>
          <a:lstStyle/>
          <a:p>
            <a:pPr indent="0" marL="0">
              <a:lnSpc>
                <a:spcPts val="1600"/>
              </a:lnSpc>
              <a:buNone/>
            </a:pPr>
            <a:r>
              <a:rPr lang="en-US" sz="1300" dirty="0">
                <a:solidFill>
                  <a:srgbClr val="DCEDE2"/>
                </a:solidFill>
                <a:latin typeface="Calibri" pitchFamily="34" charset="0"/>
                <a:ea typeface="Calibri" pitchFamily="34" charset="-122"/>
                <a:cs typeface="Calibri" pitchFamily="34" charset="-120"/>
              </a:rPr>
              <a:t>climate hazards modelled</a:t>
            </a:r>
            <a:endParaRPr lang="en-US" sz="1300" dirty="0"/>
          </a:p>
        </p:txBody>
      </p:sp>
      <p:sp>
        <p:nvSpPr>
          <p:cNvPr id="6" name="Text 4"/>
          <p:cNvSpPr/>
          <p:nvPr/>
        </p:nvSpPr>
        <p:spPr>
          <a:xfrm>
            <a:off x="2871216" y="2148840"/>
            <a:ext cx="2057400" cy="914400"/>
          </a:xfrm>
          <a:prstGeom prst="rect">
            <a:avLst/>
          </a:prstGeom>
          <a:noFill/>
          <a:ln/>
        </p:spPr>
        <p:txBody>
          <a:bodyPr wrap="square" lIns="0" tIns="0" rIns="0" bIns="0" rtlCol="0" anchor="ctr"/>
          <a:lstStyle/>
          <a:p>
            <a:pPr indent="0" marL="0">
              <a:buNone/>
            </a:pPr>
            <a:r>
              <a:rPr lang="en-US" sz="4400" b="1" dirty="0">
                <a:solidFill>
                  <a:srgbClr val="FFFFFF"/>
                </a:solidFill>
                <a:latin typeface="Courier New" pitchFamily="34" charset="0"/>
                <a:ea typeface="Courier New" pitchFamily="34" charset="-122"/>
                <a:cs typeface="Courier New" pitchFamily="34" charset="-120"/>
              </a:rPr>
              <a:t>241B</a:t>
            </a:r>
            <a:endParaRPr lang="en-US" sz="4400" dirty="0"/>
          </a:p>
        </p:txBody>
      </p:sp>
      <p:sp>
        <p:nvSpPr>
          <p:cNvPr id="7" name="Text 5"/>
          <p:cNvSpPr/>
          <p:nvPr/>
        </p:nvSpPr>
        <p:spPr>
          <a:xfrm>
            <a:off x="2871216" y="3063240"/>
            <a:ext cx="1965960" cy="685800"/>
          </a:xfrm>
          <a:prstGeom prst="rect">
            <a:avLst/>
          </a:prstGeom>
          <a:noFill/>
          <a:ln/>
        </p:spPr>
        <p:txBody>
          <a:bodyPr wrap="square" lIns="0" tIns="0" rIns="0" bIns="0" rtlCol="0" anchor="t"/>
          <a:lstStyle/>
          <a:p>
            <a:pPr indent="0" marL="0">
              <a:lnSpc>
                <a:spcPts val="1600"/>
              </a:lnSpc>
              <a:buNone/>
            </a:pPr>
            <a:r>
              <a:rPr lang="en-US" sz="1300" dirty="0">
                <a:solidFill>
                  <a:srgbClr val="DCEDE2"/>
                </a:solidFill>
                <a:latin typeface="Calibri" pitchFamily="34" charset="0"/>
                <a:ea typeface="Calibri" pitchFamily="34" charset="-122"/>
                <a:cs typeface="Calibri" pitchFamily="34" charset="-120"/>
              </a:rPr>
              <a:t>geospatially aligned locations</a:t>
            </a:r>
            <a:endParaRPr lang="en-US" sz="1300" dirty="0"/>
          </a:p>
        </p:txBody>
      </p:sp>
      <p:sp>
        <p:nvSpPr>
          <p:cNvPr id="8" name="Text 6"/>
          <p:cNvSpPr/>
          <p:nvPr/>
        </p:nvSpPr>
        <p:spPr>
          <a:xfrm>
            <a:off x="5102352" y="2148840"/>
            <a:ext cx="2057400" cy="914400"/>
          </a:xfrm>
          <a:prstGeom prst="rect">
            <a:avLst/>
          </a:prstGeom>
          <a:noFill/>
          <a:ln/>
        </p:spPr>
        <p:txBody>
          <a:bodyPr wrap="square" lIns="0" tIns="0" rIns="0" bIns="0" rtlCol="0" anchor="ctr"/>
          <a:lstStyle/>
          <a:p>
            <a:pPr indent="0" marL="0">
              <a:buNone/>
            </a:pPr>
            <a:r>
              <a:rPr lang="en-US" sz="4400" b="1" dirty="0">
                <a:solidFill>
                  <a:srgbClr val="FFFFFF"/>
                </a:solidFill>
                <a:latin typeface="Courier New" pitchFamily="34" charset="0"/>
                <a:ea typeface="Courier New" pitchFamily="34" charset="-122"/>
                <a:cs typeface="Courier New" pitchFamily="34" charset="-120"/>
              </a:rPr>
              <a:t>193</a:t>
            </a:r>
            <a:endParaRPr lang="en-US" sz="4400" dirty="0"/>
          </a:p>
        </p:txBody>
      </p:sp>
      <p:sp>
        <p:nvSpPr>
          <p:cNvPr id="9" name="Text 7"/>
          <p:cNvSpPr/>
          <p:nvPr/>
        </p:nvSpPr>
        <p:spPr>
          <a:xfrm>
            <a:off x="5102352" y="3063240"/>
            <a:ext cx="1965960" cy="685800"/>
          </a:xfrm>
          <a:prstGeom prst="rect">
            <a:avLst/>
          </a:prstGeom>
          <a:noFill/>
          <a:ln/>
        </p:spPr>
        <p:txBody>
          <a:bodyPr wrap="square" lIns="0" tIns="0" rIns="0" bIns="0" rtlCol="0" anchor="t"/>
          <a:lstStyle/>
          <a:p>
            <a:pPr indent="0" marL="0">
              <a:lnSpc>
                <a:spcPts val="1600"/>
              </a:lnSpc>
              <a:buNone/>
            </a:pPr>
            <a:r>
              <a:rPr lang="en-US" sz="1300" dirty="0">
                <a:solidFill>
                  <a:srgbClr val="DCEDE2"/>
                </a:solidFill>
                <a:latin typeface="Calibri" pitchFamily="34" charset="0"/>
                <a:ea typeface="Calibri" pitchFamily="34" charset="-122"/>
                <a:cs typeface="Calibri" pitchFamily="34" charset="-120"/>
              </a:rPr>
              <a:t>countries</a:t>
            </a:r>
            <a:endParaRPr lang="en-US" sz="1300" dirty="0"/>
          </a:p>
        </p:txBody>
      </p:sp>
      <p:sp>
        <p:nvSpPr>
          <p:cNvPr id="10" name="Text 8"/>
          <p:cNvSpPr/>
          <p:nvPr/>
        </p:nvSpPr>
        <p:spPr>
          <a:xfrm>
            <a:off x="7333488" y="2148840"/>
            <a:ext cx="2057400" cy="914400"/>
          </a:xfrm>
          <a:prstGeom prst="rect">
            <a:avLst/>
          </a:prstGeom>
          <a:noFill/>
          <a:ln/>
        </p:spPr>
        <p:txBody>
          <a:bodyPr wrap="square" lIns="0" tIns="0" rIns="0" bIns="0" rtlCol="0" anchor="ctr"/>
          <a:lstStyle/>
          <a:p>
            <a:pPr indent="0" marL="0">
              <a:buNone/>
            </a:pPr>
            <a:r>
              <a:rPr lang="en-US" sz="4400" b="1" dirty="0">
                <a:solidFill>
                  <a:srgbClr val="FFFFFF"/>
                </a:solidFill>
                <a:latin typeface="Courier New" pitchFamily="34" charset="0"/>
                <a:ea typeface="Courier New" pitchFamily="34" charset="-122"/>
                <a:cs typeface="Courier New" pitchFamily="34" charset="-120"/>
              </a:rPr>
              <a:t>All</a:t>
            </a:r>
            <a:endParaRPr lang="en-US" sz="4400" dirty="0"/>
          </a:p>
        </p:txBody>
      </p:sp>
      <p:sp>
        <p:nvSpPr>
          <p:cNvPr id="11" name="Text 9"/>
          <p:cNvSpPr/>
          <p:nvPr/>
        </p:nvSpPr>
        <p:spPr>
          <a:xfrm>
            <a:off x="7333488" y="3063240"/>
            <a:ext cx="1965960" cy="685800"/>
          </a:xfrm>
          <a:prstGeom prst="rect">
            <a:avLst/>
          </a:prstGeom>
          <a:noFill/>
          <a:ln/>
        </p:spPr>
        <p:txBody>
          <a:bodyPr wrap="square" lIns="0" tIns="0" rIns="0" bIns="0" rtlCol="0" anchor="t"/>
          <a:lstStyle/>
          <a:p>
            <a:pPr indent="0" marL="0">
              <a:lnSpc>
                <a:spcPts val="1600"/>
              </a:lnSpc>
              <a:buNone/>
            </a:pPr>
            <a:r>
              <a:rPr lang="en-US" sz="1300" dirty="0">
                <a:solidFill>
                  <a:srgbClr val="DCEDE2"/>
                </a:solidFill>
                <a:latin typeface="Calibri" pitchFamily="34" charset="0"/>
                <a:ea typeface="Calibri" pitchFamily="34" charset="-122"/>
                <a:cs typeface="Calibri" pitchFamily="34" charset="-120"/>
              </a:rPr>
              <a:t>IPCC emissions scenarios</a:t>
            </a:r>
            <a:endParaRPr lang="en-US" sz="1300" dirty="0"/>
          </a:p>
        </p:txBody>
      </p:sp>
      <p:sp>
        <p:nvSpPr>
          <p:cNvPr id="12" name="Text 10"/>
          <p:cNvSpPr/>
          <p:nvPr/>
        </p:nvSpPr>
        <p:spPr>
          <a:xfrm>
            <a:off x="9564624" y="2148840"/>
            <a:ext cx="2057400" cy="914400"/>
          </a:xfrm>
          <a:prstGeom prst="rect">
            <a:avLst/>
          </a:prstGeom>
          <a:noFill/>
          <a:ln/>
        </p:spPr>
        <p:txBody>
          <a:bodyPr wrap="square" lIns="0" tIns="0" rIns="0" bIns="0" rtlCol="0" anchor="ctr"/>
          <a:lstStyle/>
          <a:p>
            <a:pPr indent="0" marL="0">
              <a:buNone/>
            </a:pPr>
            <a:r>
              <a:rPr lang="en-US" sz="4400" b="1" dirty="0">
                <a:solidFill>
                  <a:srgbClr val="FFFFFF"/>
                </a:solidFill>
                <a:latin typeface="Courier New" pitchFamily="34" charset="0"/>
                <a:ea typeface="Courier New" pitchFamily="34" charset="-122"/>
                <a:cs typeface="Courier New" pitchFamily="34" charset="-120"/>
              </a:rPr>
              <a:t>15</a:t>
            </a:r>
            <a:endParaRPr lang="en-US" sz="4400" dirty="0"/>
          </a:p>
        </p:txBody>
      </p:sp>
      <p:sp>
        <p:nvSpPr>
          <p:cNvPr id="13" name="Text 11"/>
          <p:cNvSpPr/>
          <p:nvPr/>
        </p:nvSpPr>
        <p:spPr>
          <a:xfrm>
            <a:off x="9564624" y="3063240"/>
            <a:ext cx="1965960" cy="685800"/>
          </a:xfrm>
          <a:prstGeom prst="rect">
            <a:avLst/>
          </a:prstGeom>
          <a:noFill/>
          <a:ln/>
        </p:spPr>
        <p:txBody>
          <a:bodyPr wrap="square" lIns="0" tIns="0" rIns="0" bIns="0" rtlCol="0" anchor="t"/>
          <a:lstStyle/>
          <a:p>
            <a:pPr indent="0" marL="0">
              <a:lnSpc>
                <a:spcPts val="1600"/>
              </a:lnSpc>
              <a:buNone/>
            </a:pPr>
            <a:r>
              <a:rPr lang="en-US" sz="1300" dirty="0">
                <a:solidFill>
                  <a:srgbClr val="DCEDE2"/>
                </a:solidFill>
                <a:latin typeface="Calibri" pitchFamily="34" charset="0"/>
                <a:ea typeface="Calibri" pitchFamily="34" charset="-122"/>
                <a:cs typeface="Calibri" pitchFamily="34" charset="-120"/>
              </a:rPr>
              <a:t>time horizons to 2100</a:t>
            </a:r>
            <a:endParaRPr lang="en-US" sz="1300" dirty="0"/>
          </a:p>
        </p:txBody>
      </p:sp>
      <p:sp>
        <p:nvSpPr>
          <p:cNvPr id="14" name="Shape 12"/>
          <p:cNvSpPr/>
          <p:nvPr/>
        </p:nvSpPr>
        <p:spPr>
          <a:xfrm>
            <a:off x="640080" y="4343400"/>
            <a:ext cx="10881360" cy="1051560"/>
          </a:xfrm>
          <a:prstGeom prst="roundRect">
            <a:avLst>
              <a:gd name="adj" fmla="val 6957"/>
            </a:avLst>
          </a:prstGeom>
          <a:solidFill>
            <a:srgbClr val="0C4229"/>
          </a:solidFill>
          <a:ln/>
        </p:spPr>
      </p:sp>
      <p:sp>
        <p:nvSpPr>
          <p:cNvPr id="15" name="Text 13"/>
          <p:cNvSpPr/>
          <p:nvPr/>
        </p:nvSpPr>
        <p:spPr>
          <a:xfrm>
            <a:off x="914400" y="4526280"/>
            <a:ext cx="10332720" cy="685800"/>
          </a:xfrm>
          <a:prstGeom prst="rect">
            <a:avLst/>
          </a:prstGeom>
          <a:noFill/>
          <a:ln/>
        </p:spPr>
        <p:txBody>
          <a:bodyPr wrap="square" lIns="0" tIns="0" rIns="0" bIns="0" rtlCol="0" anchor="ctr"/>
          <a:lstStyle/>
          <a:p>
            <a:pPr indent="0" marL="0">
              <a:lnSpc>
                <a:spcPts val="2100"/>
              </a:lnSpc>
              <a:buNone/>
            </a:pPr>
            <a:r>
              <a:rPr lang="en-US" sz="1600" dirty="0">
                <a:solidFill>
                  <a:srgbClr val="DCEDE2"/>
                </a:solidFill>
                <a:latin typeface="Calibri" pitchFamily="34" charset="0"/>
                <a:ea typeface="Calibri" pitchFamily="34" charset="-122"/>
                <a:cs typeface="Calibri" pitchFamily="34" charset="-120"/>
              </a:rPr>
              <a:t>Stochastic, multi-hazard, coherent across hazards and countries, </a:t>
            </a:r>
            <a:pPr indent="0" marL="0">
              <a:lnSpc>
                <a:spcPts val="2100"/>
              </a:lnSpc>
              <a:buNone/>
            </a:pPr>
            <a:r>
              <a:rPr lang="en-US" sz="1600" b="1" dirty="0">
                <a:solidFill>
                  <a:srgbClr val="FFFFFF"/>
                </a:solidFill>
                <a:latin typeface="Calibri" pitchFamily="34" charset="0"/>
                <a:ea typeface="Calibri" pitchFamily="34" charset="-122"/>
                <a:cs typeface="Calibri" pitchFamily="34" charset="-120"/>
              </a:rPr>
              <a:t>built for the extreme tail rather than the average case.</a:t>
            </a:r>
            <a:endParaRPr lang="en-US" sz="1600" dirty="0"/>
          </a:p>
        </p:txBody>
      </p:sp>
      <p:sp>
        <p:nvSpPr>
          <p:cNvPr id="16" name="Text 14"/>
          <p:cNvSpPr/>
          <p:nvPr/>
        </p:nvSpPr>
        <p:spPr>
          <a:xfrm>
            <a:off x="640080" y="5715000"/>
            <a:ext cx="10881360" cy="731520"/>
          </a:xfrm>
          <a:prstGeom prst="rect">
            <a:avLst/>
          </a:prstGeom>
          <a:noFill/>
          <a:ln/>
        </p:spPr>
        <p:txBody>
          <a:bodyPr wrap="square" lIns="0" tIns="0" rIns="0" bIns="0" rtlCol="0" anchor="ctr"/>
          <a:lstStyle/>
          <a:p>
            <a:pPr indent="0" marL="0">
              <a:lnSpc>
                <a:spcPts val="1800"/>
              </a:lnSpc>
              <a:buNone/>
            </a:pPr>
            <a:r>
              <a:rPr lang="en-US" sz="1400" b="1" dirty="0">
                <a:solidFill>
                  <a:srgbClr val="FFFFFF"/>
                </a:solidFill>
                <a:latin typeface="Calibri" pitchFamily="34" charset="0"/>
                <a:ea typeface="Calibri" pitchFamily="34" charset="-122"/>
                <a:cs typeface="Calibri" pitchFamily="34" charset="-120"/>
              </a:rPr>
              <a:t>Why now: CMIP7. </a:t>
            </a:r>
            <a:pPr indent="0" marL="0">
              <a:lnSpc>
                <a:spcPts val="1800"/>
              </a:lnSpc>
              <a:buNone/>
            </a:pPr>
            <a:r>
              <a:rPr lang="en-US" sz="1400" dirty="0">
                <a:solidFill>
                  <a:srgbClr val="DCEDE2"/>
                </a:solidFill>
                <a:latin typeface="Calibri" pitchFamily="34" charset="0"/>
                <a:ea typeface="Calibri" pitchFamily="34" charset="-122"/>
                <a:cs typeface="Calibri" pitchFamily="34" charset="-120"/>
              </a:rPr>
              <a:t>CMIP7 replaces CMIP6, whose data stopped at 2014. The Commons is among the first production systems to ship on it, so you start on the current standard rather than last decade's.</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6F2EA"/>
        </a:solidFill>
      </p:bgPr>
    </p:bg>
    <p:spTree>
      <p:nvGrpSpPr>
        <p:cNvPr id="1" name=""/>
        <p:cNvGrpSpPr/>
        <p:nvPr/>
      </p:nvGrpSpPr>
      <p:grpSpPr>
        <a:xfrm>
          <a:off x="0" y="0"/>
          <a:ext cx="0" cy="0"/>
          <a:chOff x="0" y="0"/>
          <a:chExt cx="0" cy="0"/>
        </a:xfrm>
      </p:grpSpPr>
      <p:sp>
        <p:nvSpPr>
          <p:cNvPr id="2" name="Text 0"/>
          <p:cNvSpPr/>
          <p:nvPr/>
        </p:nvSpPr>
        <p:spPr>
          <a:xfrm>
            <a:off x="640080" y="502920"/>
            <a:ext cx="7315200" cy="292608"/>
          </a:xfrm>
          <a:prstGeom prst="rect">
            <a:avLst/>
          </a:prstGeom>
          <a:noFill/>
          <a:ln/>
        </p:spPr>
        <p:txBody>
          <a:bodyPr wrap="square" lIns="0" tIns="0" rIns="0" bIns="0" rtlCol="0" anchor="ctr"/>
          <a:lstStyle/>
          <a:p>
            <a:pPr indent="0" marL="0">
              <a:buNone/>
            </a:pPr>
            <a:r>
              <a:rPr lang="en-US" sz="1200" b="1" spc="200" kern="0" dirty="0">
                <a:solidFill>
                  <a:srgbClr val="0F5233"/>
                </a:solidFill>
                <a:latin typeface="Courier New" pitchFamily="34" charset="0"/>
                <a:ea typeface="Courier New" pitchFamily="34" charset="-122"/>
                <a:cs typeface="Courier New" pitchFamily="34" charset="-120"/>
              </a:rPr>
              <a:t>HOW IT WORKS</a:t>
            </a:r>
            <a:endParaRPr lang="en-US" sz="1200" dirty="0"/>
          </a:p>
        </p:txBody>
      </p:sp>
      <p:sp>
        <p:nvSpPr>
          <p:cNvPr id="3" name="Text 1"/>
          <p:cNvSpPr/>
          <p:nvPr/>
        </p:nvSpPr>
        <p:spPr>
          <a:xfrm>
            <a:off x="640080" y="868680"/>
            <a:ext cx="10972800" cy="731520"/>
          </a:xfrm>
          <a:prstGeom prst="rect">
            <a:avLst/>
          </a:prstGeom>
          <a:noFill/>
          <a:ln/>
        </p:spPr>
        <p:txBody>
          <a:bodyPr wrap="square" lIns="0" tIns="0" rIns="0" bIns="0" rtlCol="0" anchor="ctr"/>
          <a:lstStyle/>
          <a:p>
            <a:pPr indent="0" marL="0">
              <a:buNone/>
            </a:pPr>
            <a:r>
              <a:rPr lang="en-US" sz="3200" b="1" dirty="0">
                <a:solidFill>
                  <a:srgbClr val="161A17"/>
                </a:solidFill>
                <a:latin typeface="Calibri" pitchFamily="34" charset="0"/>
                <a:ea typeface="Calibri" pitchFamily="34" charset="-122"/>
                <a:cs typeface="Calibri" pitchFamily="34" charset="-120"/>
              </a:rPr>
              <a:t>Three open contracts, </a:t>
            </a:r>
            <a:pPr indent="0" marL="0">
              <a:buNone/>
            </a:pPr>
            <a:r>
              <a:rPr lang="en-US" sz="3200" b="1" dirty="0">
                <a:solidFill>
                  <a:srgbClr val="177849"/>
                </a:solidFill>
                <a:latin typeface="Calibri" pitchFamily="34" charset="0"/>
                <a:ea typeface="Calibri" pitchFamily="34" charset="-122"/>
                <a:cs typeface="Calibri" pitchFamily="34" charset="-120"/>
              </a:rPr>
              <a:t>one comparable result.</a:t>
            </a:r>
            <a:endParaRPr lang="en-US" sz="3200" dirty="0"/>
          </a:p>
        </p:txBody>
      </p:sp>
      <p:pic>
        <p:nvPicPr>
          <p:cNvPr id="4" name="Image 0" descr="/home/claude/diagram.png">    </p:cNvPr>
          <p:cNvPicPr>
            <a:picLocks noChangeAspect="1"/>
          </p:cNvPicPr>
          <p:nvPr/>
        </p:nvPicPr>
        <p:blipFill>
          <a:blip r:embed="rId1"/>
          <a:stretch>
            <a:fillRect/>
          </a:stretch>
        </p:blipFill>
        <p:spPr>
          <a:xfrm>
            <a:off x="1051560" y="1920240"/>
            <a:ext cx="10058400" cy="3685032"/>
          </a:xfrm>
          <a:prstGeom prst="rect">
            <a:avLst/>
          </a:prstGeom>
        </p:spPr>
      </p:pic>
      <p:sp>
        <p:nvSpPr>
          <p:cNvPr id="5" name="Text 2"/>
          <p:cNvSpPr/>
          <p:nvPr/>
        </p:nvSpPr>
        <p:spPr>
          <a:xfrm>
            <a:off x="640080" y="5897880"/>
            <a:ext cx="10881360" cy="457200"/>
          </a:xfrm>
          <a:prstGeom prst="rect">
            <a:avLst/>
          </a:prstGeom>
          <a:noFill/>
          <a:ln/>
        </p:spPr>
        <p:txBody>
          <a:bodyPr wrap="square" lIns="0" tIns="0" rIns="0" bIns="0" rtlCol="0" anchor="ctr"/>
          <a:lstStyle/>
          <a:p>
            <a:pPr algn="ctr" indent="0" marL="0">
              <a:buNone/>
            </a:pPr>
            <a:r>
              <a:rPr lang="en-US" sz="1300" i="1" dirty="0">
                <a:solidFill>
                  <a:srgbClr val="6A716A"/>
                </a:solidFill>
                <a:latin typeface="Calibri" pitchFamily="34" charset="0"/>
                <a:ea typeface="Calibri" pitchFamily="34" charset="-122"/>
                <a:cs typeface="Calibri" pitchFamily="34" charset="-120"/>
              </a:rPr>
              <a:t>Anyone can run the standard end to end on open reference data. Swap in production-grade inputs when a decision depends on it.</a:t>
            </a:r>
            <a:endParaRPr lang="en-US" sz="13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6F2EA"/>
        </a:solidFill>
      </p:bgPr>
    </p:bg>
    <p:spTree>
      <p:nvGrpSpPr>
        <p:cNvPr id="1" name=""/>
        <p:cNvGrpSpPr/>
        <p:nvPr/>
      </p:nvGrpSpPr>
      <p:grpSpPr>
        <a:xfrm>
          <a:off x="0" y="0"/>
          <a:ext cx="0" cy="0"/>
          <a:chOff x="0" y="0"/>
          <a:chExt cx="0" cy="0"/>
        </a:xfrm>
      </p:grpSpPr>
      <p:sp>
        <p:nvSpPr>
          <p:cNvPr id="2" name="Text 0"/>
          <p:cNvSpPr/>
          <p:nvPr/>
        </p:nvSpPr>
        <p:spPr>
          <a:xfrm>
            <a:off x="640080" y="502920"/>
            <a:ext cx="7315200" cy="292608"/>
          </a:xfrm>
          <a:prstGeom prst="rect">
            <a:avLst/>
          </a:prstGeom>
          <a:noFill/>
          <a:ln/>
        </p:spPr>
        <p:txBody>
          <a:bodyPr wrap="square" lIns="0" tIns="0" rIns="0" bIns="0" rtlCol="0" anchor="ctr"/>
          <a:lstStyle/>
          <a:p>
            <a:pPr indent="0" marL="0">
              <a:buNone/>
            </a:pPr>
            <a:r>
              <a:rPr lang="en-US" sz="1200" b="1" spc="200" kern="0" dirty="0">
                <a:solidFill>
                  <a:srgbClr val="0F5233"/>
                </a:solidFill>
                <a:latin typeface="Courier New" pitchFamily="34" charset="0"/>
                <a:ea typeface="Courier New" pitchFamily="34" charset="-122"/>
                <a:cs typeface="Courier New" pitchFamily="34" charset="-120"/>
              </a:rPr>
              <a:t>WHAT MEMBERS GET</a:t>
            </a:r>
            <a:endParaRPr lang="en-US" sz="1200" dirty="0"/>
          </a:p>
        </p:txBody>
      </p:sp>
      <p:sp>
        <p:nvSpPr>
          <p:cNvPr id="3" name="Text 1"/>
          <p:cNvSpPr/>
          <p:nvPr/>
        </p:nvSpPr>
        <p:spPr>
          <a:xfrm>
            <a:off x="640080" y="868680"/>
            <a:ext cx="11155680" cy="731520"/>
          </a:xfrm>
          <a:prstGeom prst="rect">
            <a:avLst/>
          </a:prstGeom>
          <a:noFill/>
          <a:ln/>
        </p:spPr>
        <p:txBody>
          <a:bodyPr wrap="square" lIns="0" tIns="0" rIns="0" bIns="0" rtlCol="0" anchor="ctr"/>
          <a:lstStyle/>
          <a:p>
            <a:pPr indent="0" marL="0">
              <a:buNone/>
            </a:pPr>
            <a:r>
              <a:rPr lang="en-US" sz="3200" b="1" dirty="0">
                <a:solidFill>
                  <a:srgbClr val="161A17"/>
                </a:solidFill>
                <a:latin typeface="Calibri" pitchFamily="34" charset="0"/>
                <a:ea typeface="Calibri" pitchFamily="34" charset="-122"/>
                <a:cs typeface="Calibri" pitchFamily="34" charset="-120"/>
              </a:rPr>
              <a:t>Eight components, </a:t>
            </a:r>
            <a:pPr indent="0" marL="0">
              <a:buNone/>
            </a:pPr>
            <a:r>
              <a:rPr lang="en-US" sz="3200" b="1" dirty="0">
                <a:solidFill>
                  <a:srgbClr val="177849"/>
                </a:solidFill>
                <a:latin typeface="Calibri" pitchFamily="34" charset="0"/>
                <a:ea typeface="Calibri" pitchFamily="34" charset="-122"/>
                <a:cs typeface="Calibri" pitchFamily="34" charset="-120"/>
              </a:rPr>
              <a:t>Apache 2.0, no enterprise contract.</a:t>
            </a:r>
            <a:endParaRPr lang="en-US" sz="3200" dirty="0"/>
          </a:p>
        </p:txBody>
      </p:sp>
      <p:sp>
        <p:nvSpPr>
          <p:cNvPr id="4" name="Shape 2"/>
          <p:cNvSpPr/>
          <p:nvPr/>
        </p:nvSpPr>
        <p:spPr>
          <a:xfrm>
            <a:off x="640080" y="2002536"/>
            <a:ext cx="384048" cy="384048"/>
          </a:xfrm>
          <a:prstGeom prst="roundRect">
            <a:avLst>
              <a:gd name="adj" fmla="val 14286"/>
            </a:avLst>
          </a:prstGeom>
          <a:solidFill>
            <a:srgbClr val="177849"/>
          </a:solidFill>
          <a:ln/>
        </p:spPr>
      </p:sp>
      <p:sp>
        <p:nvSpPr>
          <p:cNvPr id="5" name="Text 3"/>
          <p:cNvSpPr/>
          <p:nvPr/>
        </p:nvSpPr>
        <p:spPr>
          <a:xfrm>
            <a:off x="640080" y="2002536"/>
            <a:ext cx="384048" cy="384048"/>
          </a:xfrm>
          <a:prstGeom prst="rect">
            <a:avLst/>
          </a:prstGeom>
          <a:noFill/>
          <a:ln/>
        </p:spPr>
        <p:txBody>
          <a:bodyPr wrap="square" lIns="0" tIns="0" rIns="0" bIns="0" rtlCol="0" anchor="ctr"/>
          <a:lstStyle/>
          <a:p>
            <a:pPr algn="ctr" indent="0" marL="0">
              <a:buNone/>
            </a:pPr>
            <a:r>
              <a:rPr lang="en-US" sz="1200" b="1" dirty="0">
                <a:solidFill>
                  <a:srgbClr val="FFFFFF"/>
                </a:solidFill>
                <a:latin typeface="Courier New" pitchFamily="34" charset="0"/>
                <a:ea typeface="Courier New" pitchFamily="34" charset="-122"/>
                <a:cs typeface="Courier New" pitchFamily="34" charset="-120"/>
              </a:rPr>
              <a:t>01</a:t>
            </a:r>
            <a:endParaRPr lang="en-US" sz="1200" dirty="0"/>
          </a:p>
        </p:txBody>
      </p:sp>
      <p:sp>
        <p:nvSpPr>
          <p:cNvPr id="6" name="Text 4"/>
          <p:cNvSpPr/>
          <p:nvPr/>
        </p:nvSpPr>
        <p:spPr>
          <a:xfrm>
            <a:off x="1188720" y="1892808"/>
            <a:ext cx="4892040" cy="329184"/>
          </a:xfrm>
          <a:prstGeom prst="rect">
            <a:avLst/>
          </a:prstGeom>
          <a:noFill/>
          <a:ln/>
        </p:spPr>
        <p:txBody>
          <a:bodyPr wrap="square" lIns="0" tIns="0" rIns="0" bIns="0" rtlCol="0" anchor="ctr"/>
          <a:lstStyle/>
          <a:p>
            <a:pPr indent="0" marL="0">
              <a:buNone/>
            </a:pPr>
            <a:r>
              <a:rPr lang="en-US" sz="1600" b="1" dirty="0">
                <a:solidFill>
                  <a:srgbClr val="161A17"/>
                </a:solidFill>
                <a:latin typeface="Calibri" pitchFamily="34" charset="0"/>
                <a:ea typeface="Calibri" pitchFamily="34" charset="-122"/>
                <a:cs typeface="Calibri" pitchFamily="34" charset="-120"/>
              </a:rPr>
              <a:t>OCRF spec &amp; asset schema</a:t>
            </a:r>
            <a:endParaRPr lang="en-US" sz="1600" dirty="0"/>
          </a:p>
        </p:txBody>
      </p:sp>
      <p:sp>
        <p:nvSpPr>
          <p:cNvPr id="7" name="Text 5"/>
          <p:cNvSpPr/>
          <p:nvPr/>
        </p:nvSpPr>
        <p:spPr>
          <a:xfrm>
            <a:off x="1188720" y="2240280"/>
            <a:ext cx="4892040" cy="566928"/>
          </a:xfrm>
          <a:prstGeom prst="rect">
            <a:avLst/>
          </a:prstGeom>
          <a:noFill/>
          <a:ln/>
        </p:spPr>
        <p:txBody>
          <a:bodyPr wrap="square" lIns="0" tIns="0" rIns="0" bIns="0" rtlCol="0" anchor="t"/>
          <a:lstStyle/>
          <a:p>
            <a:pPr indent="0" marL="0">
              <a:lnSpc>
                <a:spcPts val="1500"/>
              </a:lnSpc>
              <a:buNone/>
            </a:pPr>
            <a:r>
              <a:rPr lang="en-US" sz="1250" dirty="0">
                <a:solidFill>
                  <a:srgbClr val="363C37"/>
                </a:solidFill>
                <a:latin typeface="Calibri" pitchFamily="34" charset="0"/>
                <a:ea typeface="Calibri" pitchFamily="34" charset="-122"/>
                <a:cs typeface="Calibri" pitchFamily="34" charset="-120"/>
              </a:rPr>
              <a:t>A common vocabulary for assets and exposure.</a:t>
            </a:r>
            <a:endParaRPr lang="en-US" sz="1250" dirty="0"/>
          </a:p>
        </p:txBody>
      </p:sp>
      <p:sp>
        <p:nvSpPr>
          <p:cNvPr id="8" name="Shape 6"/>
          <p:cNvSpPr/>
          <p:nvPr/>
        </p:nvSpPr>
        <p:spPr>
          <a:xfrm>
            <a:off x="6263640" y="2002536"/>
            <a:ext cx="384048" cy="384048"/>
          </a:xfrm>
          <a:prstGeom prst="roundRect">
            <a:avLst>
              <a:gd name="adj" fmla="val 14286"/>
            </a:avLst>
          </a:prstGeom>
          <a:solidFill>
            <a:srgbClr val="177849"/>
          </a:solidFill>
          <a:ln/>
        </p:spPr>
      </p:sp>
      <p:sp>
        <p:nvSpPr>
          <p:cNvPr id="9" name="Text 7"/>
          <p:cNvSpPr/>
          <p:nvPr/>
        </p:nvSpPr>
        <p:spPr>
          <a:xfrm>
            <a:off x="6263640" y="2002536"/>
            <a:ext cx="384048" cy="384048"/>
          </a:xfrm>
          <a:prstGeom prst="rect">
            <a:avLst/>
          </a:prstGeom>
          <a:noFill/>
          <a:ln/>
        </p:spPr>
        <p:txBody>
          <a:bodyPr wrap="square" lIns="0" tIns="0" rIns="0" bIns="0" rtlCol="0" anchor="ctr"/>
          <a:lstStyle/>
          <a:p>
            <a:pPr algn="ctr" indent="0" marL="0">
              <a:buNone/>
            </a:pPr>
            <a:r>
              <a:rPr lang="en-US" sz="1200" b="1" dirty="0">
                <a:solidFill>
                  <a:srgbClr val="FFFFFF"/>
                </a:solidFill>
                <a:latin typeface="Courier New" pitchFamily="34" charset="0"/>
                <a:ea typeface="Courier New" pitchFamily="34" charset="-122"/>
                <a:cs typeface="Courier New" pitchFamily="34" charset="-120"/>
              </a:rPr>
              <a:t>02</a:t>
            </a:r>
            <a:endParaRPr lang="en-US" sz="1200" dirty="0"/>
          </a:p>
        </p:txBody>
      </p:sp>
      <p:sp>
        <p:nvSpPr>
          <p:cNvPr id="10" name="Text 8"/>
          <p:cNvSpPr/>
          <p:nvPr/>
        </p:nvSpPr>
        <p:spPr>
          <a:xfrm>
            <a:off x="6812280" y="1892808"/>
            <a:ext cx="4892040" cy="329184"/>
          </a:xfrm>
          <a:prstGeom prst="rect">
            <a:avLst/>
          </a:prstGeom>
          <a:noFill/>
          <a:ln/>
        </p:spPr>
        <p:txBody>
          <a:bodyPr wrap="square" lIns="0" tIns="0" rIns="0" bIns="0" rtlCol="0" anchor="ctr"/>
          <a:lstStyle/>
          <a:p>
            <a:pPr indent="0" marL="0">
              <a:buNone/>
            </a:pPr>
            <a:r>
              <a:rPr lang="en-US" sz="1600" b="1" dirty="0">
                <a:solidFill>
                  <a:srgbClr val="161A17"/>
                </a:solidFill>
                <a:latin typeface="Calibri" pitchFamily="34" charset="0"/>
                <a:ea typeface="Calibri" pitchFamily="34" charset="-122"/>
                <a:cs typeface="Calibri" pitchFamily="34" charset="-120"/>
              </a:rPr>
              <a:t>Ecofusion reference pipeline</a:t>
            </a:r>
            <a:endParaRPr lang="en-US" sz="1600" dirty="0"/>
          </a:p>
        </p:txBody>
      </p:sp>
      <p:sp>
        <p:nvSpPr>
          <p:cNvPr id="11" name="Text 9"/>
          <p:cNvSpPr/>
          <p:nvPr/>
        </p:nvSpPr>
        <p:spPr>
          <a:xfrm>
            <a:off x="6812280" y="2240280"/>
            <a:ext cx="4892040" cy="566928"/>
          </a:xfrm>
          <a:prstGeom prst="rect">
            <a:avLst/>
          </a:prstGeom>
          <a:noFill/>
          <a:ln/>
        </p:spPr>
        <p:txBody>
          <a:bodyPr wrap="square" lIns="0" tIns="0" rIns="0" bIns="0" rtlCol="0" anchor="t"/>
          <a:lstStyle/>
          <a:p>
            <a:pPr indent="0" marL="0">
              <a:lnSpc>
                <a:spcPts val="1500"/>
              </a:lnSpc>
              <a:buNone/>
            </a:pPr>
            <a:r>
              <a:rPr lang="en-US" sz="1250" dirty="0">
                <a:solidFill>
                  <a:srgbClr val="363C37"/>
                </a:solidFill>
                <a:latin typeface="Calibri" pitchFamily="34" charset="0"/>
                <a:ea typeface="Calibri" pitchFamily="34" charset="-122"/>
                <a:cs typeface="Calibri" pitchFamily="34" charset="-120"/>
              </a:rPr>
              <a:t>End-to-end DataFusion engine, laptop or cluster.</a:t>
            </a:r>
            <a:endParaRPr lang="en-US" sz="1250" dirty="0"/>
          </a:p>
        </p:txBody>
      </p:sp>
      <p:sp>
        <p:nvSpPr>
          <p:cNvPr id="12" name="Shape 10"/>
          <p:cNvSpPr/>
          <p:nvPr/>
        </p:nvSpPr>
        <p:spPr>
          <a:xfrm>
            <a:off x="640080" y="3172968"/>
            <a:ext cx="384048" cy="384048"/>
          </a:xfrm>
          <a:prstGeom prst="roundRect">
            <a:avLst>
              <a:gd name="adj" fmla="val 14286"/>
            </a:avLst>
          </a:prstGeom>
          <a:solidFill>
            <a:srgbClr val="177849"/>
          </a:solidFill>
          <a:ln/>
        </p:spPr>
      </p:sp>
      <p:sp>
        <p:nvSpPr>
          <p:cNvPr id="13" name="Text 11"/>
          <p:cNvSpPr/>
          <p:nvPr/>
        </p:nvSpPr>
        <p:spPr>
          <a:xfrm>
            <a:off x="640080" y="3172968"/>
            <a:ext cx="384048" cy="384048"/>
          </a:xfrm>
          <a:prstGeom prst="rect">
            <a:avLst/>
          </a:prstGeom>
          <a:noFill/>
          <a:ln/>
        </p:spPr>
        <p:txBody>
          <a:bodyPr wrap="square" lIns="0" tIns="0" rIns="0" bIns="0" rtlCol="0" anchor="ctr"/>
          <a:lstStyle/>
          <a:p>
            <a:pPr algn="ctr" indent="0" marL="0">
              <a:buNone/>
            </a:pPr>
            <a:r>
              <a:rPr lang="en-US" sz="1200" b="1" dirty="0">
                <a:solidFill>
                  <a:srgbClr val="FFFFFF"/>
                </a:solidFill>
                <a:latin typeface="Courier New" pitchFamily="34" charset="0"/>
                <a:ea typeface="Courier New" pitchFamily="34" charset="-122"/>
                <a:cs typeface="Courier New" pitchFamily="34" charset="-120"/>
              </a:rPr>
              <a:t>03</a:t>
            </a:r>
            <a:endParaRPr lang="en-US" sz="1200" dirty="0"/>
          </a:p>
        </p:txBody>
      </p:sp>
      <p:sp>
        <p:nvSpPr>
          <p:cNvPr id="14" name="Text 12"/>
          <p:cNvSpPr/>
          <p:nvPr/>
        </p:nvSpPr>
        <p:spPr>
          <a:xfrm>
            <a:off x="1188720" y="3063240"/>
            <a:ext cx="4892040" cy="329184"/>
          </a:xfrm>
          <a:prstGeom prst="rect">
            <a:avLst/>
          </a:prstGeom>
          <a:noFill/>
          <a:ln/>
        </p:spPr>
        <p:txBody>
          <a:bodyPr wrap="square" lIns="0" tIns="0" rIns="0" bIns="0" rtlCol="0" anchor="ctr"/>
          <a:lstStyle/>
          <a:p>
            <a:pPr indent="0" marL="0">
              <a:buNone/>
            </a:pPr>
            <a:r>
              <a:rPr lang="en-US" sz="1600" b="1" dirty="0">
                <a:solidFill>
                  <a:srgbClr val="161A17"/>
                </a:solidFill>
                <a:latin typeface="Calibri" pitchFamily="34" charset="0"/>
                <a:ea typeface="Calibri" pitchFamily="34" charset="-122"/>
                <a:cs typeface="Calibri" pitchFamily="34" charset="-120"/>
              </a:rPr>
              <a:t>Impact-function library</a:t>
            </a:r>
            <a:endParaRPr lang="en-US" sz="1600" dirty="0"/>
          </a:p>
        </p:txBody>
      </p:sp>
      <p:sp>
        <p:nvSpPr>
          <p:cNvPr id="15" name="Text 13"/>
          <p:cNvSpPr/>
          <p:nvPr/>
        </p:nvSpPr>
        <p:spPr>
          <a:xfrm>
            <a:off x="1188720" y="3410712"/>
            <a:ext cx="4892040" cy="566928"/>
          </a:xfrm>
          <a:prstGeom prst="rect">
            <a:avLst/>
          </a:prstGeom>
          <a:noFill/>
          <a:ln/>
        </p:spPr>
        <p:txBody>
          <a:bodyPr wrap="square" lIns="0" tIns="0" rIns="0" bIns="0" rtlCol="0" anchor="t"/>
          <a:lstStyle/>
          <a:p>
            <a:pPr indent="0" marL="0">
              <a:lnSpc>
                <a:spcPts val="1500"/>
              </a:lnSpc>
              <a:buNone/>
            </a:pPr>
            <a:r>
              <a:rPr lang="en-US" sz="1250" dirty="0">
                <a:solidFill>
                  <a:srgbClr val="363C37"/>
                </a:solidFill>
                <a:latin typeface="Calibri" pitchFamily="34" charset="0"/>
                <a:ea typeface="Calibri" pitchFamily="34" charset="-122"/>
                <a:cs typeface="Calibri" pitchFamily="34" charset="-120"/>
              </a:rPr>
              <a:t>Validated functions for common asset-hazard pairs.</a:t>
            </a:r>
            <a:endParaRPr lang="en-US" sz="1250" dirty="0"/>
          </a:p>
        </p:txBody>
      </p:sp>
      <p:sp>
        <p:nvSpPr>
          <p:cNvPr id="16" name="Shape 14"/>
          <p:cNvSpPr/>
          <p:nvPr/>
        </p:nvSpPr>
        <p:spPr>
          <a:xfrm>
            <a:off x="6263640" y="3172968"/>
            <a:ext cx="384048" cy="384048"/>
          </a:xfrm>
          <a:prstGeom prst="roundRect">
            <a:avLst>
              <a:gd name="adj" fmla="val 14286"/>
            </a:avLst>
          </a:prstGeom>
          <a:solidFill>
            <a:srgbClr val="177849"/>
          </a:solidFill>
          <a:ln/>
        </p:spPr>
      </p:sp>
      <p:sp>
        <p:nvSpPr>
          <p:cNvPr id="17" name="Text 15"/>
          <p:cNvSpPr/>
          <p:nvPr/>
        </p:nvSpPr>
        <p:spPr>
          <a:xfrm>
            <a:off x="6263640" y="3172968"/>
            <a:ext cx="384048" cy="384048"/>
          </a:xfrm>
          <a:prstGeom prst="rect">
            <a:avLst/>
          </a:prstGeom>
          <a:noFill/>
          <a:ln/>
        </p:spPr>
        <p:txBody>
          <a:bodyPr wrap="square" lIns="0" tIns="0" rIns="0" bIns="0" rtlCol="0" anchor="ctr"/>
          <a:lstStyle/>
          <a:p>
            <a:pPr algn="ctr" indent="0" marL="0">
              <a:buNone/>
            </a:pPr>
            <a:r>
              <a:rPr lang="en-US" sz="1200" b="1" dirty="0">
                <a:solidFill>
                  <a:srgbClr val="FFFFFF"/>
                </a:solidFill>
                <a:latin typeface="Courier New" pitchFamily="34" charset="0"/>
                <a:ea typeface="Courier New" pitchFamily="34" charset="-122"/>
                <a:cs typeface="Courier New" pitchFamily="34" charset="-120"/>
              </a:rPr>
              <a:t>04</a:t>
            </a:r>
            <a:endParaRPr lang="en-US" sz="1200" dirty="0"/>
          </a:p>
        </p:txBody>
      </p:sp>
      <p:sp>
        <p:nvSpPr>
          <p:cNvPr id="18" name="Text 16"/>
          <p:cNvSpPr/>
          <p:nvPr/>
        </p:nvSpPr>
        <p:spPr>
          <a:xfrm>
            <a:off x="6812280" y="3063240"/>
            <a:ext cx="4892040" cy="329184"/>
          </a:xfrm>
          <a:prstGeom prst="rect">
            <a:avLst/>
          </a:prstGeom>
          <a:noFill/>
          <a:ln/>
        </p:spPr>
        <p:txBody>
          <a:bodyPr wrap="square" lIns="0" tIns="0" rIns="0" bIns="0" rtlCol="0" anchor="ctr"/>
          <a:lstStyle/>
          <a:p>
            <a:pPr indent="0" marL="0">
              <a:buNone/>
            </a:pPr>
            <a:r>
              <a:rPr lang="en-US" sz="1600" b="1" dirty="0">
                <a:solidFill>
                  <a:srgbClr val="161A17"/>
                </a:solidFill>
                <a:latin typeface="Calibri" pitchFamily="34" charset="0"/>
                <a:ea typeface="Calibri" pitchFamily="34" charset="-122"/>
                <a:cs typeface="Calibri" pitchFamily="34" charset="-120"/>
              </a:rPr>
              <a:t>SDK &amp; API clients</a:t>
            </a:r>
            <a:endParaRPr lang="en-US" sz="1600" dirty="0"/>
          </a:p>
        </p:txBody>
      </p:sp>
      <p:sp>
        <p:nvSpPr>
          <p:cNvPr id="19" name="Text 17"/>
          <p:cNvSpPr/>
          <p:nvPr/>
        </p:nvSpPr>
        <p:spPr>
          <a:xfrm>
            <a:off x="6812280" y="3410712"/>
            <a:ext cx="4892040" cy="566928"/>
          </a:xfrm>
          <a:prstGeom prst="rect">
            <a:avLst/>
          </a:prstGeom>
          <a:noFill/>
          <a:ln/>
        </p:spPr>
        <p:txBody>
          <a:bodyPr wrap="square" lIns="0" tIns="0" rIns="0" bIns="0" rtlCol="0" anchor="t"/>
          <a:lstStyle/>
          <a:p>
            <a:pPr indent="0" marL="0">
              <a:lnSpc>
                <a:spcPts val="1500"/>
              </a:lnSpc>
              <a:buNone/>
            </a:pPr>
            <a:r>
              <a:rPr lang="en-US" sz="1250" dirty="0">
                <a:solidFill>
                  <a:srgbClr val="363C37"/>
                </a:solidFill>
                <a:latin typeface="Calibri" pitchFamily="34" charset="0"/>
                <a:ea typeface="Calibri" pitchFamily="34" charset="-122"/>
                <a:cs typeface="Calibri" pitchFamily="34" charset="-120"/>
              </a:rPr>
              <a:t>Permissive Python and R on-ramps to the standard.</a:t>
            </a:r>
            <a:endParaRPr lang="en-US" sz="1250" dirty="0"/>
          </a:p>
        </p:txBody>
      </p:sp>
      <p:sp>
        <p:nvSpPr>
          <p:cNvPr id="20" name="Shape 18"/>
          <p:cNvSpPr/>
          <p:nvPr/>
        </p:nvSpPr>
        <p:spPr>
          <a:xfrm>
            <a:off x="640080" y="4343400"/>
            <a:ext cx="384048" cy="384048"/>
          </a:xfrm>
          <a:prstGeom prst="roundRect">
            <a:avLst>
              <a:gd name="adj" fmla="val 14286"/>
            </a:avLst>
          </a:prstGeom>
          <a:solidFill>
            <a:srgbClr val="177849"/>
          </a:solidFill>
          <a:ln/>
        </p:spPr>
      </p:sp>
      <p:sp>
        <p:nvSpPr>
          <p:cNvPr id="21" name="Text 19"/>
          <p:cNvSpPr/>
          <p:nvPr/>
        </p:nvSpPr>
        <p:spPr>
          <a:xfrm>
            <a:off x="640080" y="4343400"/>
            <a:ext cx="384048" cy="384048"/>
          </a:xfrm>
          <a:prstGeom prst="rect">
            <a:avLst/>
          </a:prstGeom>
          <a:noFill/>
          <a:ln/>
        </p:spPr>
        <p:txBody>
          <a:bodyPr wrap="square" lIns="0" tIns="0" rIns="0" bIns="0" rtlCol="0" anchor="ctr"/>
          <a:lstStyle/>
          <a:p>
            <a:pPr algn="ctr" indent="0" marL="0">
              <a:buNone/>
            </a:pPr>
            <a:r>
              <a:rPr lang="en-US" sz="1200" b="1" dirty="0">
                <a:solidFill>
                  <a:srgbClr val="FFFFFF"/>
                </a:solidFill>
                <a:latin typeface="Courier New" pitchFamily="34" charset="0"/>
                <a:ea typeface="Courier New" pitchFamily="34" charset="-122"/>
                <a:cs typeface="Courier New" pitchFamily="34" charset="-120"/>
              </a:rPr>
              <a:t>05</a:t>
            </a:r>
            <a:endParaRPr lang="en-US" sz="1200" dirty="0"/>
          </a:p>
        </p:txBody>
      </p:sp>
      <p:sp>
        <p:nvSpPr>
          <p:cNvPr id="22" name="Text 20"/>
          <p:cNvSpPr/>
          <p:nvPr/>
        </p:nvSpPr>
        <p:spPr>
          <a:xfrm>
            <a:off x="1188720" y="4233672"/>
            <a:ext cx="4892040" cy="329184"/>
          </a:xfrm>
          <a:prstGeom prst="rect">
            <a:avLst/>
          </a:prstGeom>
          <a:noFill/>
          <a:ln/>
        </p:spPr>
        <p:txBody>
          <a:bodyPr wrap="square" lIns="0" tIns="0" rIns="0" bIns="0" rtlCol="0" anchor="ctr"/>
          <a:lstStyle/>
          <a:p>
            <a:pPr indent="0" marL="0">
              <a:buNone/>
            </a:pPr>
            <a:r>
              <a:rPr lang="en-US" sz="1600" b="1" dirty="0">
                <a:solidFill>
                  <a:srgbClr val="161A17"/>
                </a:solidFill>
                <a:latin typeface="Calibri" pitchFamily="34" charset="0"/>
                <a:ea typeface="Calibri" pitchFamily="34" charset="-122"/>
                <a:cs typeface="Calibri" pitchFamily="34" charset="-120"/>
              </a:rPr>
              <a:t>Sample notebooks</a:t>
            </a:r>
            <a:endParaRPr lang="en-US" sz="1600" dirty="0"/>
          </a:p>
        </p:txBody>
      </p:sp>
      <p:sp>
        <p:nvSpPr>
          <p:cNvPr id="23" name="Text 21"/>
          <p:cNvSpPr/>
          <p:nvPr/>
        </p:nvSpPr>
        <p:spPr>
          <a:xfrm>
            <a:off x="1188720" y="4581144"/>
            <a:ext cx="4892040" cy="566928"/>
          </a:xfrm>
          <a:prstGeom prst="rect">
            <a:avLst/>
          </a:prstGeom>
          <a:noFill/>
          <a:ln/>
        </p:spPr>
        <p:txBody>
          <a:bodyPr wrap="square" lIns="0" tIns="0" rIns="0" bIns="0" rtlCol="0" anchor="t"/>
          <a:lstStyle/>
          <a:p>
            <a:pPr indent="0" marL="0">
              <a:lnSpc>
                <a:spcPts val="1500"/>
              </a:lnSpc>
              <a:buNone/>
            </a:pPr>
            <a:r>
              <a:rPr lang="en-US" sz="1250" dirty="0">
                <a:solidFill>
                  <a:srgbClr val="363C37"/>
                </a:solidFill>
                <a:latin typeface="Calibri" pitchFamily="34" charset="0"/>
                <a:ea typeface="Calibri" pitchFamily="34" charset="-122"/>
                <a:cs typeface="Calibri" pitchFamily="34" charset="-120"/>
              </a:rPr>
              <a:t>Portfolio analysis, sensitivity tests, regulatory submissions.</a:t>
            </a:r>
            <a:endParaRPr lang="en-US" sz="1250" dirty="0"/>
          </a:p>
        </p:txBody>
      </p:sp>
      <p:sp>
        <p:nvSpPr>
          <p:cNvPr id="24" name="Shape 22"/>
          <p:cNvSpPr/>
          <p:nvPr/>
        </p:nvSpPr>
        <p:spPr>
          <a:xfrm>
            <a:off x="6263640" y="4343400"/>
            <a:ext cx="384048" cy="384048"/>
          </a:xfrm>
          <a:prstGeom prst="roundRect">
            <a:avLst>
              <a:gd name="adj" fmla="val 14286"/>
            </a:avLst>
          </a:prstGeom>
          <a:solidFill>
            <a:srgbClr val="177849"/>
          </a:solidFill>
          <a:ln/>
        </p:spPr>
      </p:sp>
      <p:sp>
        <p:nvSpPr>
          <p:cNvPr id="25" name="Text 23"/>
          <p:cNvSpPr/>
          <p:nvPr/>
        </p:nvSpPr>
        <p:spPr>
          <a:xfrm>
            <a:off x="6263640" y="4343400"/>
            <a:ext cx="384048" cy="384048"/>
          </a:xfrm>
          <a:prstGeom prst="rect">
            <a:avLst/>
          </a:prstGeom>
          <a:noFill/>
          <a:ln/>
        </p:spPr>
        <p:txBody>
          <a:bodyPr wrap="square" lIns="0" tIns="0" rIns="0" bIns="0" rtlCol="0" anchor="ctr"/>
          <a:lstStyle/>
          <a:p>
            <a:pPr algn="ctr" indent="0" marL="0">
              <a:buNone/>
            </a:pPr>
            <a:r>
              <a:rPr lang="en-US" sz="1200" b="1" dirty="0">
                <a:solidFill>
                  <a:srgbClr val="FFFFFF"/>
                </a:solidFill>
                <a:latin typeface="Courier New" pitchFamily="34" charset="0"/>
                <a:ea typeface="Courier New" pitchFamily="34" charset="-122"/>
                <a:cs typeface="Courier New" pitchFamily="34" charset="-120"/>
              </a:rPr>
              <a:t>06</a:t>
            </a:r>
            <a:endParaRPr lang="en-US" sz="1200" dirty="0"/>
          </a:p>
        </p:txBody>
      </p:sp>
      <p:sp>
        <p:nvSpPr>
          <p:cNvPr id="26" name="Text 24"/>
          <p:cNvSpPr/>
          <p:nvPr/>
        </p:nvSpPr>
        <p:spPr>
          <a:xfrm>
            <a:off x="6812280" y="4233672"/>
            <a:ext cx="4892040" cy="329184"/>
          </a:xfrm>
          <a:prstGeom prst="rect">
            <a:avLst/>
          </a:prstGeom>
          <a:noFill/>
          <a:ln/>
        </p:spPr>
        <p:txBody>
          <a:bodyPr wrap="square" lIns="0" tIns="0" rIns="0" bIns="0" rtlCol="0" anchor="ctr"/>
          <a:lstStyle/>
          <a:p>
            <a:pPr indent="0" marL="0">
              <a:buNone/>
            </a:pPr>
            <a:r>
              <a:rPr lang="en-US" sz="1600" b="1" dirty="0">
                <a:solidFill>
                  <a:srgbClr val="161A17"/>
                </a:solidFill>
                <a:latin typeface="Calibri" pitchFamily="34" charset="0"/>
                <a:ea typeface="Calibri" pitchFamily="34" charset="-122"/>
                <a:cs typeface="Calibri" pitchFamily="34" charset="-120"/>
              </a:rPr>
              <a:t>Conformance test suite</a:t>
            </a:r>
            <a:endParaRPr lang="en-US" sz="1600" dirty="0"/>
          </a:p>
        </p:txBody>
      </p:sp>
      <p:sp>
        <p:nvSpPr>
          <p:cNvPr id="27" name="Text 25"/>
          <p:cNvSpPr/>
          <p:nvPr/>
        </p:nvSpPr>
        <p:spPr>
          <a:xfrm>
            <a:off x="6812280" y="4581144"/>
            <a:ext cx="4892040" cy="566928"/>
          </a:xfrm>
          <a:prstGeom prst="rect">
            <a:avLst/>
          </a:prstGeom>
          <a:noFill/>
          <a:ln/>
        </p:spPr>
        <p:txBody>
          <a:bodyPr wrap="square" lIns="0" tIns="0" rIns="0" bIns="0" rtlCol="0" anchor="t"/>
          <a:lstStyle/>
          <a:p>
            <a:pPr indent="0" marL="0">
              <a:lnSpc>
                <a:spcPts val="1500"/>
              </a:lnSpc>
              <a:buNone/>
            </a:pPr>
            <a:r>
              <a:rPr lang="en-US" sz="1250" dirty="0">
                <a:solidFill>
                  <a:srgbClr val="363C37"/>
                </a:solidFill>
                <a:latin typeface="Calibri" pitchFamily="34" charset="0"/>
                <a:ea typeface="Calibri" pitchFamily="34" charset="-122"/>
                <a:cs typeface="Calibri" pitchFamily="34" charset="-120"/>
              </a:rPr>
              <a:t>What an implementation must pass, so outputs compare.</a:t>
            </a:r>
            <a:endParaRPr lang="en-US" sz="1250" dirty="0"/>
          </a:p>
        </p:txBody>
      </p:sp>
      <p:sp>
        <p:nvSpPr>
          <p:cNvPr id="28" name="Shape 26"/>
          <p:cNvSpPr/>
          <p:nvPr/>
        </p:nvSpPr>
        <p:spPr>
          <a:xfrm>
            <a:off x="640080" y="5513832"/>
            <a:ext cx="384048" cy="384048"/>
          </a:xfrm>
          <a:prstGeom prst="roundRect">
            <a:avLst>
              <a:gd name="adj" fmla="val 14286"/>
            </a:avLst>
          </a:prstGeom>
          <a:solidFill>
            <a:srgbClr val="177849"/>
          </a:solidFill>
          <a:ln/>
        </p:spPr>
      </p:sp>
      <p:sp>
        <p:nvSpPr>
          <p:cNvPr id="29" name="Text 27"/>
          <p:cNvSpPr/>
          <p:nvPr/>
        </p:nvSpPr>
        <p:spPr>
          <a:xfrm>
            <a:off x="640080" y="5513832"/>
            <a:ext cx="384048" cy="384048"/>
          </a:xfrm>
          <a:prstGeom prst="rect">
            <a:avLst/>
          </a:prstGeom>
          <a:noFill/>
          <a:ln/>
        </p:spPr>
        <p:txBody>
          <a:bodyPr wrap="square" lIns="0" tIns="0" rIns="0" bIns="0" rtlCol="0" anchor="ctr"/>
          <a:lstStyle/>
          <a:p>
            <a:pPr algn="ctr" indent="0" marL="0">
              <a:buNone/>
            </a:pPr>
            <a:r>
              <a:rPr lang="en-US" sz="1200" b="1" dirty="0">
                <a:solidFill>
                  <a:srgbClr val="FFFFFF"/>
                </a:solidFill>
                <a:latin typeface="Courier New" pitchFamily="34" charset="0"/>
                <a:ea typeface="Courier New" pitchFamily="34" charset="-122"/>
                <a:cs typeface="Courier New" pitchFamily="34" charset="-120"/>
              </a:rPr>
              <a:t>07</a:t>
            </a:r>
            <a:endParaRPr lang="en-US" sz="1200" dirty="0"/>
          </a:p>
        </p:txBody>
      </p:sp>
      <p:sp>
        <p:nvSpPr>
          <p:cNvPr id="30" name="Text 28"/>
          <p:cNvSpPr/>
          <p:nvPr/>
        </p:nvSpPr>
        <p:spPr>
          <a:xfrm>
            <a:off x="1188720" y="5404104"/>
            <a:ext cx="4892040" cy="329184"/>
          </a:xfrm>
          <a:prstGeom prst="rect">
            <a:avLst/>
          </a:prstGeom>
          <a:noFill/>
          <a:ln/>
        </p:spPr>
        <p:txBody>
          <a:bodyPr wrap="square" lIns="0" tIns="0" rIns="0" bIns="0" rtlCol="0" anchor="ctr"/>
          <a:lstStyle/>
          <a:p>
            <a:pPr indent="0" marL="0">
              <a:buNone/>
            </a:pPr>
            <a:r>
              <a:rPr lang="en-US" sz="1600" b="1" dirty="0">
                <a:solidFill>
                  <a:srgbClr val="161A17"/>
                </a:solidFill>
                <a:latin typeface="Calibri" pitchFamily="34" charset="0"/>
                <a:ea typeface="Calibri" pitchFamily="34" charset="-122"/>
                <a:cs typeface="Calibri" pitchFamily="34" charset="-120"/>
              </a:rPr>
              <a:t>Documentation</a:t>
            </a:r>
            <a:endParaRPr lang="en-US" sz="1600" dirty="0"/>
          </a:p>
        </p:txBody>
      </p:sp>
      <p:sp>
        <p:nvSpPr>
          <p:cNvPr id="31" name="Text 29"/>
          <p:cNvSpPr/>
          <p:nvPr/>
        </p:nvSpPr>
        <p:spPr>
          <a:xfrm>
            <a:off x="1188720" y="5751576"/>
            <a:ext cx="4892040" cy="566928"/>
          </a:xfrm>
          <a:prstGeom prst="rect">
            <a:avLst/>
          </a:prstGeom>
          <a:noFill/>
          <a:ln/>
        </p:spPr>
        <p:txBody>
          <a:bodyPr wrap="square" lIns="0" tIns="0" rIns="0" bIns="0" rtlCol="0" anchor="t"/>
          <a:lstStyle/>
          <a:p>
            <a:pPr indent="0" marL="0">
              <a:lnSpc>
                <a:spcPts val="1500"/>
              </a:lnSpc>
              <a:buNone/>
            </a:pPr>
            <a:r>
              <a:rPr lang="en-US" sz="1250" dirty="0">
                <a:solidFill>
                  <a:srgbClr val="363C37"/>
                </a:solidFill>
                <a:latin typeface="Calibri" pitchFamily="34" charset="0"/>
                <a:ea typeface="Calibri" pitchFamily="34" charset="-122"/>
                <a:cs typeface="Calibri" pitchFamily="34" charset="-120"/>
              </a:rPr>
              <a:t>Workflows, uncertainty explainers, regulatory mapping.</a:t>
            </a:r>
            <a:endParaRPr lang="en-US" sz="1250" dirty="0"/>
          </a:p>
        </p:txBody>
      </p:sp>
      <p:sp>
        <p:nvSpPr>
          <p:cNvPr id="32" name="Shape 30"/>
          <p:cNvSpPr/>
          <p:nvPr/>
        </p:nvSpPr>
        <p:spPr>
          <a:xfrm>
            <a:off x="6263640" y="5513832"/>
            <a:ext cx="384048" cy="384048"/>
          </a:xfrm>
          <a:prstGeom prst="roundRect">
            <a:avLst>
              <a:gd name="adj" fmla="val 14286"/>
            </a:avLst>
          </a:prstGeom>
          <a:solidFill>
            <a:srgbClr val="177849"/>
          </a:solidFill>
          <a:ln/>
        </p:spPr>
      </p:sp>
      <p:sp>
        <p:nvSpPr>
          <p:cNvPr id="33" name="Text 31"/>
          <p:cNvSpPr/>
          <p:nvPr/>
        </p:nvSpPr>
        <p:spPr>
          <a:xfrm>
            <a:off x="6263640" y="5513832"/>
            <a:ext cx="384048" cy="384048"/>
          </a:xfrm>
          <a:prstGeom prst="rect">
            <a:avLst/>
          </a:prstGeom>
          <a:noFill/>
          <a:ln/>
        </p:spPr>
        <p:txBody>
          <a:bodyPr wrap="square" lIns="0" tIns="0" rIns="0" bIns="0" rtlCol="0" anchor="ctr"/>
          <a:lstStyle/>
          <a:p>
            <a:pPr algn="ctr" indent="0" marL="0">
              <a:buNone/>
            </a:pPr>
            <a:r>
              <a:rPr lang="en-US" sz="1200" b="1" dirty="0">
                <a:solidFill>
                  <a:srgbClr val="FFFFFF"/>
                </a:solidFill>
                <a:latin typeface="Courier New" pitchFamily="34" charset="0"/>
                <a:ea typeface="Courier New" pitchFamily="34" charset="-122"/>
                <a:cs typeface="Courier New" pitchFamily="34" charset="-120"/>
              </a:rPr>
              <a:t>08</a:t>
            </a:r>
            <a:endParaRPr lang="en-US" sz="1200" dirty="0"/>
          </a:p>
        </p:txBody>
      </p:sp>
      <p:sp>
        <p:nvSpPr>
          <p:cNvPr id="34" name="Text 32"/>
          <p:cNvSpPr/>
          <p:nvPr/>
        </p:nvSpPr>
        <p:spPr>
          <a:xfrm>
            <a:off x="6812280" y="5404104"/>
            <a:ext cx="4892040" cy="329184"/>
          </a:xfrm>
          <a:prstGeom prst="rect">
            <a:avLst/>
          </a:prstGeom>
          <a:noFill/>
          <a:ln/>
        </p:spPr>
        <p:txBody>
          <a:bodyPr wrap="square" lIns="0" tIns="0" rIns="0" bIns="0" rtlCol="0" anchor="ctr"/>
          <a:lstStyle/>
          <a:p>
            <a:pPr indent="0" marL="0">
              <a:buNone/>
            </a:pPr>
            <a:r>
              <a:rPr lang="en-US" sz="1600" b="1" dirty="0">
                <a:solidFill>
                  <a:srgbClr val="161A17"/>
                </a:solidFill>
                <a:latin typeface="Calibri" pitchFamily="34" charset="0"/>
                <a:ea typeface="Calibri" pitchFamily="34" charset="-122"/>
                <a:cs typeface="Calibri" pitchFamily="34" charset="-120"/>
              </a:rPr>
              <a:t>Multi-hazard stress testing</a:t>
            </a:r>
            <a:endParaRPr lang="en-US" sz="1600" dirty="0"/>
          </a:p>
        </p:txBody>
      </p:sp>
      <p:sp>
        <p:nvSpPr>
          <p:cNvPr id="35" name="Text 33"/>
          <p:cNvSpPr/>
          <p:nvPr/>
        </p:nvSpPr>
        <p:spPr>
          <a:xfrm>
            <a:off x="6812280" y="5751576"/>
            <a:ext cx="4892040" cy="566928"/>
          </a:xfrm>
          <a:prstGeom prst="rect">
            <a:avLst/>
          </a:prstGeom>
          <a:noFill/>
          <a:ln/>
        </p:spPr>
        <p:txBody>
          <a:bodyPr wrap="square" lIns="0" tIns="0" rIns="0" bIns="0" rtlCol="0" anchor="t"/>
          <a:lstStyle/>
          <a:p>
            <a:pPr indent="0" marL="0">
              <a:lnSpc>
                <a:spcPts val="1500"/>
              </a:lnSpc>
              <a:buNone/>
            </a:pPr>
            <a:r>
              <a:rPr lang="en-US" sz="1250" dirty="0">
                <a:solidFill>
                  <a:srgbClr val="363C37"/>
                </a:solidFill>
                <a:latin typeface="Calibri" pitchFamily="34" charset="0"/>
                <a:ea typeface="Calibri" pitchFamily="34" charset="-122"/>
                <a:cs typeface="Calibri" pitchFamily="34" charset="-120"/>
              </a:rPr>
              <a:t>Exposure to several correlated hazards at once.</a:t>
            </a:r>
            <a:endParaRPr lang="en-US" sz="12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6F2EA"/>
        </a:solidFill>
      </p:bgPr>
    </p:bg>
    <p:spTree>
      <p:nvGrpSpPr>
        <p:cNvPr id="1" name=""/>
        <p:cNvGrpSpPr/>
        <p:nvPr/>
      </p:nvGrpSpPr>
      <p:grpSpPr>
        <a:xfrm>
          <a:off x="0" y="0"/>
          <a:ext cx="0" cy="0"/>
          <a:chOff x="0" y="0"/>
          <a:chExt cx="0" cy="0"/>
        </a:xfrm>
      </p:grpSpPr>
      <p:pic>
        <p:nvPicPr>
          <p:cNvPr id="2" name="Image 0" descr="/home/claude/why.jpg">    </p:cNvPr>
          <p:cNvPicPr>
            <a:picLocks noChangeAspect="1"/>
          </p:cNvPicPr>
          <p:nvPr/>
        </p:nvPicPr>
        <p:blipFill>
          <a:blip r:embed="rId1"/>
          <a:srcRect l="0" r="0" t="0" b="0"/>
          <a:stretch/>
        </p:blipFill>
        <p:spPr>
          <a:xfrm>
            <a:off x="0" y="0"/>
            <a:ext cx="4023360" cy="6858000"/>
          </a:xfrm>
          <a:prstGeom prst="rect">
            <a:avLst/>
          </a:prstGeom>
        </p:spPr>
      </p:pic>
      <p:sp>
        <p:nvSpPr>
          <p:cNvPr id="3" name="Text 0"/>
          <p:cNvSpPr/>
          <p:nvPr/>
        </p:nvSpPr>
        <p:spPr>
          <a:xfrm>
            <a:off x="137160" y="6528816"/>
            <a:ext cx="3794760" cy="274320"/>
          </a:xfrm>
          <a:prstGeom prst="rect">
            <a:avLst/>
          </a:prstGeom>
          <a:noFill/>
          <a:ln/>
        </p:spPr>
        <p:txBody>
          <a:bodyPr wrap="square" lIns="0" tIns="0" rIns="0" bIns="0" rtlCol="0" anchor="ctr"/>
          <a:lstStyle/>
          <a:p>
            <a:pPr indent="0" marL="0">
              <a:buNone/>
            </a:pPr>
            <a:r>
              <a:rPr lang="en-US" sz="600" b="1" dirty="0">
                <a:solidFill>
                  <a:srgbClr val="161A17"/>
                </a:solidFill>
                <a:latin typeface="Courier New" pitchFamily="34" charset="0"/>
                <a:ea typeface="Courier New" pitchFamily="34" charset="-122"/>
                <a:cs typeface="Courier New" pitchFamily="34" charset="-120"/>
              </a:rPr>
              <a:t>© Edward Burtynsky, courtesy Nicholas Metivier Gallery, Toronto</a:t>
            </a:r>
            <a:endParaRPr lang="en-US" sz="600" dirty="0"/>
          </a:p>
        </p:txBody>
      </p:sp>
      <p:sp>
        <p:nvSpPr>
          <p:cNvPr id="4" name="Text 1"/>
          <p:cNvSpPr/>
          <p:nvPr/>
        </p:nvSpPr>
        <p:spPr>
          <a:xfrm>
            <a:off x="4526280" y="502920"/>
            <a:ext cx="7315200" cy="292608"/>
          </a:xfrm>
          <a:prstGeom prst="rect">
            <a:avLst/>
          </a:prstGeom>
          <a:noFill/>
          <a:ln/>
        </p:spPr>
        <p:txBody>
          <a:bodyPr wrap="square" lIns="0" tIns="0" rIns="0" bIns="0" rtlCol="0" anchor="ctr"/>
          <a:lstStyle/>
          <a:p>
            <a:pPr indent="0" marL="0">
              <a:buNone/>
            </a:pPr>
            <a:r>
              <a:rPr lang="en-US" sz="1200" b="1" spc="200" kern="0" dirty="0">
                <a:solidFill>
                  <a:srgbClr val="0F5233"/>
                </a:solidFill>
                <a:latin typeface="Courier New" pitchFamily="34" charset="0"/>
                <a:ea typeface="Courier New" pitchFamily="34" charset="-122"/>
                <a:cs typeface="Courier New" pitchFamily="34" charset="-120"/>
              </a:rPr>
              <a:t>WHAT YOU CAN BUILD</a:t>
            </a:r>
            <a:endParaRPr lang="en-US" sz="1200" dirty="0"/>
          </a:p>
        </p:txBody>
      </p:sp>
      <p:sp>
        <p:nvSpPr>
          <p:cNvPr id="5" name="Text 2"/>
          <p:cNvSpPr/>
          <p:nvPr/>
        </p:nvSpPr>
        <p:spPr>
          <a:xfrm>
            <a:off x="4526280" y="868680"/>
            <a:ext cx="7132320" cy="731520"/>
          </a:xfrm>
          <a:prstGeom prst="rect">
            <a:avLst/>
          </a:prstGeom>
          <a:noFill/>
          <a:ln/>
        </p:spPr>
        <p:txBody>
          <a:bodyPr wrap="square" lIns="0" tIns="0" rIns="0" bIns="0" rtlCol="0" anchor="ctr"/>
          <a:lstStyle/>
          <a:p>
            <a:pPr indent="0" marL="0">
              <a:buNone/>
            </a:pPr>
            <a:r>
              <a:rPr lang="en-US" sz="3000" b="1" dirty="0">
                <a:solidFill>
                  <a:srgbClr val="161A17"/>
                </a:solidFill>
                <a:latin typeface="Calibri" pitchFamily="34" charset="0"/>
                <a:ea typeface="Calibri" pitchFamily="34" charset="-122"/>
                <a:cs typeface="Calibri" pitchFamily="34" charset="-120"/>
              </a:rPr>
              <a:t>Real questions, answered in an afternoon.</a:t>
            </a:r>
            <a:endParaRPr lang="en-US" sz="3000" dirty="0"/>
          </a:p>
        </p:txBody>
      </p:sp>
      <p:sp>
        <p:nvSpPr>
          <p:cNvPr id="6" name="Shape 3"/>
          <p:cNvSpPr/>
          <p:nvPr/>
        </p:nvSpPr>
        <p:spPr>
          <a:xfrm>
            <a:off x="4526280" y="1828800"/>
            <a:ext cx="7086600" cy="1024128"/>
          </a:xfrm>
          <a:prstGeom prst="roundRect">
            <a:avLst>
              <a:gd name="adj" fmla="val 6250"/>
            </a:avLst>
          </a:prstGeom>
          <a:solidFill>
            <a:srgbClr val="FBF8F2"/>
          </a:solidFill>
          <a:ln w="9525">
            <a:solidFill>
              <a:srgbClr val="E4DCCD"/>
            </a:solidFill>
            <a:prstDash val="solid"/>
          </a:ln>
        </p:spPr>
      </p:sp>
      <p:sp>
        <p:nvSpPr>
          <p:cNvPr id="7" name="Text 4"/>
          <p:cNvSpPr/>
          <p:nvPr/>
        </p:nvSpPr>
        <p:spPr>
          <a:xfrm>
            <a:off x="4754880" y="1920240"/>
            <a:ext cx="6675120" cy="310896"/>
          </a:xfrm>
          <a:prstGeom prst="rect">
            <a:avLst/>
          </a:prstGeom>
          <a:noFill/>
          <a:ln/>
        </p:spPr>
        <p:txBody>
          <a:bodyPr wrap="square" lIns="0" tIns="0" rIns="0" bIns="0" rtlCol="0" anchor="ctr"/>
          <a:lstStyle/>
          <a:p>
            <a:pPr indent="0" marL="0">
              <a:buNone/>
            </a:pPr>
            <a:r>
              <a:rPr lang="en-US" sz="1550" b="1" dirty="0">
                <a:solidFill>
                  <a:srgbClr val="161A17"/>
                </a:solidFill>
                <a:latin typeface="Calibri" pitchFamily="34" charset="0"/>
                <a:ea typeface="Calibri" pitchFamily="34" charset="-122"/>
                <a:cs typeface="Calibri" pitchFamily="34" charset="-120"/>
              </a:rPr>
              <a:t>See your real exposure</a:t>
            </a:r>
            <a:endParaRPr lang="en-US" sz="1550" dirty="0"/>
          </a:p>
        </p:txBody>
      </p:sp>
      <p:sp>
        <p:nvSpPr>
          <p:cNvPr id="8" name="Text 5"/>
          <p:cNvSpPr/>
          <p:nvPr/>
        </p:nvSpPr>
        <p:spPr>
          <a:xfrm>
            <a:off x="4754880" y="2240280"/>
            <a:ext cx="6675120" cy="548640"/>
          </a:xfrm>
          <a:prstGeom prst="rect">
            <a:avLst/>
          </a:prstGeom>
          <a:noFill/>
          <a:ln/>
        </p:spPr>
        <p:txBody>
          <a:bodyPr wrap="square" lIns="0" tIns="0" rIns="0" bIns="0" rtlCol="0" anchor="t"/>
          <a:lstStyle/>
          <a:p>
            <a:pPr indent="0" marL="0">
              <a:lnSpc>
                <a:spcPts val="1500"/>
              </a:lnSpc>
              <a:buNone/>
            </a:pPr>
            <a:r>
              <a:rPr lang="en-US" sz="1200" dirty="0">
                <a:solidFill>
                  <a:srgbClr val="363C37"/>
                </a:solidFill>
                <a:latin typeface="Calibri" pitchFamily="34" charset="0"/>
                <a:ea typeface="Calibri" pitchFamily="34" charset="-122"/>
                <a:cs typeface="Calibri" pitchFamily="34" charset="-120"/>
              </a:rPr>
              <a:t>Load asset or loan-book addresses; the twin geolocates them and returns flood, heat, and wildfire exposure for the assets you actually hold.</a:t>
            </a:r>
            <a:endParaRPr lang="en-US" sz="1200" dirty="0"/>
          </a:p>
        </p:txBody>
      </p:sp>
      <p:sp>
        <p:nvSpPr>
          <p:cNvPr id="9" name="Shape 6"/>
          <p:cNvSpPr/>
          <p:nvPr/>
        </p:nvSpPr>
        <p:spPr>
          <a:xfrm>
            <a:off x="4526280" y="2999232"/>
            <a:ext cx="7086600" cy="1024128"/>
          </a:xfrm>
          <a:prstGeom prst="roundRect">
            <a:avLst>
              <a:gd name="adj" fmla="val 6250"/>
            </a:avLst>
          </a:prstGeom>
          <a:solidFill>
            <a:srgbClr val="FBF8F2"/>
          </a:solidFill>
          <a:ln w="9525">
            <a:solidFill>
              <a:srgbClr val="E4DCCD"/>
            </a:solidFill>
            <a:prstDash val="solid"/>
          </a:ln>
        </p:spPr>
      </p:sp>
      <p:sp>
        <p:nvSpPr>
          <p:cNvPr id="10" name="Text 7"/>
          <p:cNvSpPr/>
          <p:nvPr/>
        </p:nvSpPr>
        <p:spPr>
          <a:xfrm>
            <a:off x="4754880" y="3090672"/>
            <a:ext cx="6675120" cy="310896"/>
          </a:xfrm>
          <a:prstGeom prst="rect">
            <a:avLst/>
          </a:prstGeom>
          <a:noFill/>
          <a:ln/>
        </p:spPr>
        <p:txBody>
          <a:bodyPr wrap="square" lIns="0" tIns="0" rIns="0" bIns="0" rtlCol="0" anchor="ctr"/>
          <a:lstStyle/>
          <a:p>
            <a:pPr indent="0" marL="0">
              <a:buNone/>
            </a:pPr>
            <a:r>
              <a:rPr lang="en-US" sz="1550" b="1" dirty="0">
                <a:solidFill>
                  <a:srgbClr val="161A17"/>
                </a:solidFill>
                <a:latin typeface="Calibri" pitchFamily="34" charset="0"/>
                <a:ea typeface="Calibri" pitchFamily="34" charset="-122"/>
                <a:cs typeface="Calibri" pitchFamily="34" charset="-120"/>
              </a:rPr>
              <a:t>Stand up a CMIP7 stress test</a:t>
            </a:r>
            <a:endParaRPr lang="en-US" sz="1550" dirty="0"/>
          </a:p>
        </p:txBody>
      </p:sp>
      <p:sp>
        <p:nvSpPr>
          <p:cNvPr id="11" name="Text 8"/>
          <p:cNvSpPr/>
          <p:nvPr/>
        </p:nvSpPr>
        <p:spPr>
          <a:xfrm>
            <a:off x="4754880" y="3410712"/>
            <a:ext cx="6675120" cy="548640"/>
          </a:xfrm>
          <a:prstGeom prst="rect">
            <a:avLst/>
          </a:prstGeom>
          <a:noFill/>
          <a:ln/>
        </p:spPr>
        <p:txBody>
          <a:bodyPr wrap="square" lIns="0" tIns="0" rIns="0" bIns="0" rtlCol="0" anchor="t"/>
          <a:lstStyle/>
          <a:p>
            <a:pPr indent="0" marL="0">
              <a:lnSpc>
                <a:spcPts val="1500"/>
              </a:lnSpc>
              <a:buNone/>
            </a:pPr>
            <a:r>
              <a:rPr lang="en-US" sz="1200" dirty="0">
                <a:solidFill>
                  <a:srgbClr val="363C37"/>
                </a:solidFill>
                <a:latin typeface="Calibri" pitchFamily="34" charset="0"/>
                <a:ea typeface="Calibri" pitchFamily="34" charset="-122"/>
                <a:cs typeface="Calibri" pitchFamily="34" charset="-120"/>
              </a:rPr>
              <a:t>Stochastic, multi-pathway, thousands of scenarios, in a structure a supervisor can read and an auditor can follow.</a:t>
            </a:r>
            <a:endParaRPr lang="en-US" sz="1200" dirty="0"/>
          </a:p>
        </p:txBody>
      </p:sp>
      <p:sp>
        <p:nvSpPr>
          <p:cNvPr id="12" name="Shape 9"/>
          <p:cNvSpPr/>
          <p:nvPr/>
        </p:nvSpPr>
        <p:spPr>
          <a:xfrm>
            <a:off x="4526280" y="4169664"/>
            <a:ext cx="7086600" cy="1024128"/>
          </a:xfrm>
          <a:prstGeom prst="roundRect">
            <a:avLst>
              <a:gd name="adj" fmla="val 6250"/>
            </a:avLst>
          </a:prstGeom>
          <a:solidFill>
            <a:srgbClr val="FBF8F2"/>
          </a:solidFill>
          <a:ln w="9525">
            <a:solidFill>
              <a:srgbClr val="E4DCCD"/>
            </a:solidFill>
            <a:prstDash val="solid"/>
          </a:ln>
        </p:spPr>
      </p:sp>
      <p:sp>
        <p:nvSpPr>
          <p:cNvPr id="13" name="Text 10"/>
          <p:cNvSpPr/>
          <p:nvPr/>
        </p:nvSpPr>
        <p:spPr>
          <a:xfrm>
            <a:off x="4754880" y="4261104"/>
            <a:ext cx="6675120" cy="310896"/>
          </a:xfrm>
          <a:prstGeom prst="rect">
            <a:avLst/>
          </a:prstGeom>
          <a:noFill/>
          <a:ln/>
        </p:spPr>
        <p:txBody>
          <a:bodyPr wrap="square" lIns="0" tIns="0" rIns="0" bIns="0" rtlCol="0" anchor="ctr"/>
          <a:lstStyle/>
          <a:p>
            <a:pPr indent="0" marL="0">
              <a:buNone/>
            </a:pPr>
            <a:r>
              <a:rPr lang="en-US" sz="1550" b="1" dirty="0">
                <a:solidFill>
                  <a:srgbClr val="161A17"/>
                </a:solidFill>
                <a:latin typeface="Calibri" pitchFamily="34" charset="0"/>
                <a:ea typeface="Calibri" pitchFamily="34" charset="-122"/>
                <a:cs typeface="Calibri" pitchFamily="34" charset="-120"/>
              </a:rPr>
              <a:t>Bring your own data</a:t>
            </a:r>
            <a:endParaRPr lang="en-US" sz="1550" dirty="0"/>
          </a:p>
        </p:txBody>
      </p:sp>
      <p:sp>
        <p:nvSpPr>
          <p:cNvPr id="14" name="Text 11"/>
          <p:cNvSpPr/>
          <p:nvPr/>
        </p:nvSpPr>
        <p:spPr>
          <a:xfrm>
            <a:off x="4754880" y="4581144"/>
            <a:ext cx="6675120" cy="548640"/>
          </a:xfrm>
          <a:prstGeom prst="rect">
            <a:avLst/>
          </a:prstGeom>
          <a:noFill/>
          <a:ln/>
        </p:spPr>
        <p:txBody>
          <a:bodyPr wrap="square" lIns="0" tIns="0" rIns="0" bIns="0" rtlCol="0" anchor="t"/>
          <a:lstStyle/>
          <a:p>
            <a:pPr indent="0" marL="0">
              <a:lnSpc>
                <a:spcPts val="1500"/>
              </a:lnSpc>
              <a:buNone/>
            </a:pPr>
            <a:r>
              <a:rPr lang="en-US" sz="1200" dirty="0">
                <a:solidFill>
                  <a:srgbClr val="363C37"/>
                </a:solidFill>
                <a:latin typeface="Calibri" pitchFamily="34" charset="0"/>
                <a:ea typeface="Calibri" pitchFamily="34" charset="-122"/>
                <a:cs typeface="Calibri" pitchFamily="34" charset="-120"/>
              </a:rPr>
              <a:t>Your datasets, models, and damage functions still produce results that compare cleanly with everyone else's.</a:t>
            </a:r>
            <a:endParaRPr lang="en-US" sz="1200" dirty="0"/>
          </a:p>
        </p:txBody>
      </p:sp>
      <p:sp>
        <p:nvSpPr>
          <p:cNvPr id="15" name="Shape 12"/>
          <p:cNvSpPr/>
          <p:nvPr/>
        </p:nvSpPr>
        <p:spPr>
          <a:xfrm>
            <a:off x="4526280" y="5340096"/>
            <a:ext cx="7086600" cy="1024128"/>
          </a:xfrm>
          <a:prstGeom prst="roundRect">
            <a:avLst>
              <a:gd name="adj" fmla="val 6250"/>
            </a:avLst>
          </a:prstGeom>
          <a:solidFill>
            <a:srgbClr val="FBF8F2"/>
          </a:solidFill>
          <a:ln w="9525">
            <a:solidFill>
              <a:srgbClr val="E4DCCD"/>
            </a:solidFill>
            <a:prstDash val="solid"/>
          </a:ln>
        </p:spPr>
      </p:sp>
      <p:sp>
        <p:nvSpPr>
          <p:cNvPr id="16" name="Text 13"/>
          <p:cNvSpPr/>
          <p:nvPr/>
        </p:nvSpPr>
        <p:spPr>
          <a:xfrm>
            <a:off x="4754880" y="5431536"/>
            <a:ext cx="6675120" cy="310896"/>
          </a:xfrm>
          <a:prstGeom prst="rect">
            <a:avLst/>
          </a:prstGeom>
          <a:noFill/>
          <a:ln/>
        </p:spPr>
        <p:txBody>
          <a:bodyPr wrap="square" lIns="0" tIns="0" rIns="0" bIns="0" rtlCol="0" anchor="ctr"/>
          <a:lstStyle/>
          <a:p>
            <a:pPr indent="0" marL="0">
              <a:buNone/>
            </a:pPr>
            <a:r>
              <a:rPr lang="en-US" sz="1550" b="1" dirty="0">
                <a:solidFill>
                  <a:srgbClr val="161A17"/>
                </a:solidFill>
                <a:latin typeface="Calibri" pitchFamily="34" charset="0"/>
                <a:ea typeface="Calibri" pitchFamily="34" charset="-122"/>
                <a:cs typeface="Calibri" pitchFamily="34" charset="-120"/>
              </a:rPr>
              <a:t>Screen a city or development portfolio</a:t>
            </a:r>
            <a:endParaRPr lang="en-US" sz="1550" dirty="0"/>
          </a:p>
        </p:txBody>
      </p:sp>
      <p:sp>
        <p:nvSpPr>
          <p:cNvPr id="17" name="Text 14"/>
          <p:cNvSpPr/>
          <p:nvPr/>
        </p:nvSpPr>
        <p:spPr>
          <a:xfrm>
            <a:off x="4754880" y="5751576"/>
            <a:ext cx="6675120" cy="548640"/>
          </a:xfrm>
          <a:prstGeom prst="rect">
            <a:avLst/>
          </a:prstGeom>
          <a:noFill/>
          <a:ln/>
        </p:spPr>
        <p:txBody>
          <a:bodyPr wrap="square" lIns="0" tIns="0" rIns="0" bIns="0" rtlCol="0" anchor="t"/>
          <a:lstStyle/>
          <a:p>
            <a:pPr indent="0" marL="0">
              <a:lnSpc>
                <a:spcPts val="1500"/>
              </a:lnSpc>
              <a:buNone/>
            </a:pPr>
            <a:r>
              <a:rPr lang="en-US" sz="1200" dirty="0">
                <a:solidFill>
                  <a:srgbClr val="363C37"/>
                </a:solidFill>
                <a:latin typeface="Calibri" pitchFamily="34" charset="0"/>
                <a:ea typeface="Calibri" pitchFamily="34" charset="-122"/>
                <a:cs typeface="Calibri" pitchFamily="34" charset="-120"/>
              </a:rPr>
              <a:t>Development banks, ministries, and city networks screen priority risks and share the method.</a:t>
            </a:r>
            <a:endParaRPr lang="en-US"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6F2EA"/>
        </a:solidFill>
      </p:bgPr>
    </p:bg>
    <p:spTree>
      <p:nvGrpSpPr>
        <p:cNvPr id="1" name=""/>
        <p:cNvGrpSpPr/>
        <p:nvPr/>
      </p:nvGrpSpPr>
      <p:grpSpPr>
        <a:xfrm>
          <a:off x="0" y="0"/>
          <a:ext cx="0" cy="0"/>
          <a:chOff x="0" y="0"/>
          <a:chExt cx="0" cy="0"/>
        </a:xfrm>
      </p:grpSpPr>
      <p:sp>
        <p:nvSpPr>
          <p:cNvPr id="2" name="Text 0"/>
          <p:cNvSpPr/>
          <p:nvPr/>
        </p:nvSpPr>
        <p:spPr>
          <a:xfrm>
            <a:off x="640080" y="502920"/>
            <a:ext cx="7315200" cy="292608"/>
          </a:xfrm>
          <a:prstGeom prst="rect">
            <a:avLst/>
          </a:prstGeom>
          <a:noFill/>
          <a:ln/>
        </p:spPr>
        <p:txBody>
          <a:bodyPr wrap="square" lIns="0" tIns="0" rIns="0" bIns="0" rtlCol="0" anchor="ctr"/>
          <a:lstStyle/>
          <a:p>
            <a:pPr indent="0" marL="0">
              <a:buNone/>
            </a:pPr>
            <a:r>
              <a:rPr lang="en-US" sz="1200" b="1" spc="200" kern="0" dirty="0">
                <a:solidFill>
                  <a:srgbClr val="0F5233"/>
                </a:solidFill>
                <a:latin typeface="Courier New" pitchFamily="34" charset="0"/>
                <a:ea typeface="Courier New" pitchFamily="34" charset="-122"/>
                <a:cs typeface="Courier New" pitchFamily="34" charset="-120"/>
              </a:rPr>
              <a:t>CLARITY CUTS BOTH WAYS</a:t>
            </a:r>
            <a:endParaRPr lang="en-US" sz="1200" dirty="0"/>
          </a:p>
        </p:txBody>
      </p:sp>
      <p:sp>
        <p:nvSpPr>
          <p:cNvPr id="3" name="Text 1"/>
          <p:cNvSpPr/>
          <p:nvPr/>
        </p:nvSpPr>
        <p:spPr>
          <a:xfrm>
            <a:off x="640080" y="868680"/>
            <a:ext cx="10972800" cy="731520"/>
          </a:xfrm>
          <a:prstGeom prst="rect">
            <a:avLst/>
          </a:prstGeom>
          <a:noFill/>
          <a:ln/>
        </p:spPr>
        <p:txBody>
          <a:bodyPr wrap="square" lIns="0" tIns="0" rIns="0" bIns="0" rtlCol="0" anchor="ctr"/>
          <a:lstStyle/>
          <a:p>
            <a:pPr indent="0" marL="0">
              <a:buNone/>
            </a:pPr>
            <a:r>
              <a:rPr lang="en-US" sz="3200" b="1" dirty="0">
                <a:solidFill>
                  <a:srgbClr val="177849"/>
                </a:solidFill>
                <a:latin typeface="Calibri" pitchFamily="34" charset="0"/>
                <a:ea typeface="Calibri" pitchFamily="34" charset="-122"/>
                <a:cs typeface="Calibri" pitchFamily="34" charset="-120"/>
              </a:rPr>
              <a:t>What membership is, </a:t>
            </a:r>
            <a:pPr indent="0" marL="0">
              <a:buNone/>
            </a:pPr>
            <a:r>
              <a:rPr lang="en-US" sz="3200" b="1" dirty="0">
                <a:solidFill>
                  <a:srgbClr val="161A17"/>
                </a:solidFill>
                <a:latin typeface="Calibri" pitchFamily="34" charset="0"/>
                <a:ea typeface="Calibri" pitchFamily="34" charset="-122"/>
                <a:cs typeface="Calibri" pitchFamily="34" charset="-120"/>
              </a:rPr>
              <a:t>and what it is not.</a:t>
            </a:r>
            <a:endParaRPr lang="en-US" sz="3200" dirty="0"/>
          </a:p>
        </p:txBody>
      </p:sp>
      <p:sp>
        <p:nvSpPr>
          <p:cNvPr id="4" name="Shape 2"/>
          <p:cNvSpPr/>
          <p:nvPr/>
        </p:nvSpPr>
        <p:spPr>
          <a:xfrm>
            <a:off x="640080" y="1783080"/>
            <a:ext cx="5349240" cy="457200"/>
          </a:xfrm>
          <a:prstGeom prst="roundRect">
            <a:avLst>
              <a:gd name="adj" fmla="val 10000"/>
            </a:avLst>
          </a:prstGeom>
          <a:solidFill>
            <a:srgbClr val="0F5233"/>
          </a:solidFill>
          <a:ln/>
        </p:spPr>
      </p:sp>
      <p:sp>
        <p:nvSpPr>
          <p:cNvPr id="5" name="Text 3"/>
          <p:cNvSpPr/>
          <p:nvPr/>
        </p:nvSpPr>
        <p:spPr>
          <a:xfrm>
            <a:off x="868680" y="1856232"/>
            <a:ext cx="4846320" cy="310896"/>
          </a:xfrm>
          <a:prstGeom prst="rect">
            <a:avLst/>
          </a:prstGeom>
          <a:noFill/>
          <a:ln/>
        </p:spPr>
        <p:txBody>
          <a:bodyPr wrap="square" lIns="0" tIns="0" rIns="0" bIns="0" rtlCol="0" anchor="ctr"/>
          <a:lstStyle/>
          <a:p>
            <a:pPr indent="0" marL="0">
              <a:buNone/>
            </a:pPr>
            <a:r>
              <a:rPr lang="en-US" sz="1100" b="1" spc="200" kern="0" dirty="0">
                <a:solidFill>
                  <a:srgbClr val="FFFFFF"/>
                </a:solidFill>
                <a:latin typeface="Courier New" pitchFamily="34" charset="0"/>
                <a:ea typeface="Courier New" pitchFamily="34" charset="-122"/>
                <a:cs typeface="Courier New" pitchFamily="34" charset="-120"/>
              </a:rPr>
              <a:t>MEMBERSHIP IS</a:t>
            </a:r>
            <a:endParaRPr lang="en-US" sz="1100" dirty="0"/>
          </a:p>
        </p:txBody>
      </p:sp>
      <p:sp>
        <p:nvSpPr>
          <p:cNvPr id="6" name="Shape 4"/>
          <p:cNvSpPr/>
          <p:nvPr/>
        </p:nvSpPr>
        <p:spPr>
          <a:xfrm>
            <a:off x="6172200" y="1783080"/>
            <a:ext cx="5349240" cy="457200"/>
          </a:xfrm>
          <a:prstGeom prst="roundRect">
            <a:avLst>
              <a:gd name="adj" fmla="val 10000"/>
            </a:avLst>
          </a:prstGeom>
          <a:solidFill>
            <a:srgbClr val="EFE9DD"/>
          </a:solidFill>
          <a:ln/>
        </p:spPr>
      </p:sp>
      <p:sp>
        <p:nvSpPr>
          <p:cNvPr id="7" name="Text 5"/>
          <p:cNvSpPr/>
          <p:nvPr/>
        </p:nvSpPr>
        <p:spPr>
          <a:xfrm>
            <a:off x="6400800" y="1856232"/>
            <a:ext cx="4846320" cy="310896"/>
          </a:xfrm>
          <a:prstGeom prst="rect">
            <a:avLst/>
          </a:prstGeom>
          <a:noFill/>
          <a:ln/>
        </p:spPr>
        <p:txBody>
          <a:bodyPr wrap="square" lIns="0" tIns="0" rIns="0" bIns="0" rtlCol="0" anchor="ctr"/>
          <a:lstStyle/>
          <a:p>
            <a:pPr indent="0" marL="0">
              <a:buNone/>
            </a:pPr>
            <a:r>
              <a:rPr lang="en-US" sz="1100" b="1" spc="200" kern="0" dirty="0">
                <a:solidFill>
                  <a:srgbClr val="363C37"/>
                </a:solidFill>
                <a:latin typeface="Courier New" pitchFamily="34" charset="0"/>
                <a:ea typeface="Courier New" pitchFamily="34" charset="-122"/>
                <a:cs typeface="Courier New" pitchFamily="34" charset="-120"/>
              </a:rPr>
              <a:t>MEMBERSHIP IS NOT</a:t>
            </a:r>
            <a:endParaRPr lang="en-US" sz="1100" dirty="0"/>
          </a:p>
        </p:txBody>
      </p:sp>
      <p:sp>
        <p:nvSpPr>
          <p:cNvPr id="8" name="Shape 6"/>
          <p:cNvSpPr/>
          <p:nvPr/>
        </p:nvSpPr>
        <p:spPr>
          <a:xfrm>
            <a:off x="640080" y="2377440"/>
            <a:ext cx="5349240" cy="1005840"/>
          </a:xfrm>
          <a:prstGeom prst="roundRect">
            <a:avLst>
              <a:gd name="adj" fmla="val 4545"/>
            </a:avLst>
          </a:prstGeom>
          <a:solidFill>
            <a:srgbClr val="EFF6F1"/>
          </a:solidFill>
          <a:ln w="9525">
            <a:solidFill>
              <a:srgbClr val="DCEDE2"/>
            </a:solidFill>
            <a:prstDash val="solid"/>
          </a:ln>
        </p:spPr>
      </p:sp>
      <p:sp>
        <p:nvSpPr>
          <p:cNvPr id="9" name="Text 7"/>
          <p:cNvSpPr/>
          <p:nvPr/>
        </p:nvSpPr>
        <p:spPr>
          <a:xfrm>
            <a:off x="868680" y="2468880"/>
            <a:ext cx="4937760" cy="841248"/>
          </a:xfrm>
          <a:prstGeom prst="rect">
            <a:avLst/>
          </a:prstGeom>
          <a:noFill/>
          <a:ln/>
        </p:spPr>
        <p:txBody>
          <a:bodyPr wrap="square" lIns="0" tIns="0" rIns="0" bIns="0" rtlCol="0" anchor="ctr"/>
          <a:lstStyle/>
          <a:p>
            <a:pPr indent="0" marL="0">
              <a:lnSpc>
                <a:spcPts val="1600"/>
              </a:lnSpc>
              <a:buNone/>
            </a:pPr>
            <a:r>
              <a:rPr lang="en-US" sz="1250" dirty="0">
                <a:solidFill>
                  <a:srgbClr val="161A17"/>
                </a:solidFill>
                <a:latin typeface="Calibri" pitchFamily="34" charset="0"/>
                <a:ea typeface="Calibri" pitchFamily="34" charset="-122"/>
                <a:cs typeface="Calibri" pitchFamily="34" charset="-120"/>
              </a:rPr>
              <a:t>The full machinery for calculating physical climate risk, with an environment for open datasets to power it</a:t>
            </a:r>
            <a:endParaRPr lang="en-US" sz="1250" dirty="0"/>
          </a:p>
        </p:txBody>
      </p:sp>
      <p:sp>
        <p:nvSpPr>
          <p:cNvPr id="10" name="Shape 8"/>
          <p:cNvSpPr/>
          <p:nvPr/>
        </p:nvSpPr>
        <p:spPr>
          <a:xfrm>
            <a:off x="6172200" y="2377440"/>
            <a:ext cx="5349240" cy="1005840"/>
          </a:xfrm>
          <a:prstGeom prst="roundRect">
            <a:avLst>
              <a:gd name="adj" fmla="val 4545"/>
            </a:avLst>
          </a:prstGeom>
          <a:solidFill>
            <a:srgbClr val="FBF8F2"/>
          </a:solidFill>
          <a:ln w="9525">
            <a:solidFill>
              <a:srgbClr val="E4DCCD"/>
            </a:solidFill>
            <a:prstDash val="solid"/>
          </a:ln>
        </p:spPr>
      </p:sp>
      <p:sp>
        <p:nvSpPr>
          <p:cNvPr id="11" name="Text 9"/>
          <p:cNvSpPr/>
          <p:nvPr/>
        </p:nvSpPr>
        <p:spPr>
          <a:xfrm>
            <a:off x="6400800" y="2468880"/>
            <a:ext cx="4937760" cy="841248"/>
          </a:xfrm>
          <a:prstGeom prst="rect">
            <a:avLst/>
          </a:prstGeom>
          <a:noFill/>
          <a:ln/>
        </p:spPr>
        <p:txBody>
          <a:bodyPr wrap="square" lIns="0" tIns="0" rIns="0" bIns="0" rtlCol="0" anchor="ctr"/>
          <a:lstStyle/>
          <a:p>
            <a:pPr indent="0" marL="0">
              <a:lnSpc>
                <a:spcPts val="1600"/>
              </a:lnSpc>
              <a:buNone/>
            </a:pPr>
            <a:r>
              <a:rPr lang="en-US" sz="1250" dirty="0">
                <a:solidFill>
                  <a:srgbClr val="363C37"/>
                </a:solidFill>
                <a:latin typeface="Calibri" pitchFamily="34" charset="0"/>
                <a:ea typeface="Calibri" pitchFamily="34" charset="-122"/>
                <a:cs typeface="Calibri" pitchFamily="34" charset="-120"/>
              </a:rPr>
              <a:t>RiskThinking.AI's proprietary high-fidelity data, reserved for paying customers; its revenue sustains the open platform</a:t>
            </a:r>
            <a:endParaRPr lang="en-US" sz="1250" dirty="0"/>
          </a:p>
        </p:txBody>
      </p:sp>
      <p:sp>
        <p:nvSpPr>
          <p:cNvPr id="12" name="Shape 10"/>
          <p:cNvSpPr/>
          <p:nvPr/>
        </p:nvSpPr>
        <p:spPr>
          <a:xfrm>
            <a:off x="640080" y="3511296"/>
            <a:ext cx="5349240" cy="1005840"/>
          </a:xfrm>
          <a:prstGeom prst="roundRect">
            <a:avLst>
              <a:gd name="adj" fmla="val 4545"/>
            </a:avLst>
          </a:prstGeom>
          <a:solidFill>
            <a:srgbClr val="EFF6F1"/>
          </a:solidFill>
          <a:ln w="9525">
            <a:solidFill>
              <a:srgbClr val="DCEDE2"/>
            </a:solidFill>
            <a:prstDash val="solid"/>
          </a:ln>
        </p:spPr>
      </p:sp>
      <p:sp>
        <p:nvSpPr>
          <p:cNvPr id="13" name="Text 11"/>
          <p:cNvSpPr/>
          <p:nvPr/>
        </p:nvSpPr>
        <p:spPr>
          <a:xfrm>
            <a:off x="868680" y="3602736"/>
            <a:ext cx="4937760" cy="841248"/>
          </a:xfrm>
          <a:prstGeom prst="rect">
            <a:avLst/>
          </a:prstGeom>
          <a:noFill/>
          <a:ln/>
        </p:spPr>
        <p:txBody>
          <a:bodyPr wrap="square" lIns="0" tIns="0" rIns="0" bIns="0" rtlCol="0" anchor="ctr"/>
          <a:lstStyle/>
          <a:p>
            <a:pPr indent="0" marL="0">
              <a:lnSpc>
                <a:spcPts val="1600"/>
              </a:lnSpc>
              <a:buNone/>
            </a:pPr>
            <a:r>
              <a:rPr lang="en-US" sz="1250" dirty="0">
                <a:solidFill>
                  <a:srgbClr val="161A17"/>
                </a:solidFill>
                <a:latin typeface="Calibri" pitchFamily="34" charset="0"/>
                <a:ea typeface="Calibri" pitchFamily="34" charset="-122"/>
                <a:cs typeface="Calibri" pitchFamily="34" charset="-120"/>
              </a:rPr>
              <a:t>The same engine that powers the world's largest financial institutions</a:t>
            </a:r>
            <a:endParaRPr lang="en-US" sz="1250" dirty="0"/>
          </a:p>
        </p:txBody>
      </p:sp>
      <p:sp>
        <p:nvSpPr>
          <p:cNvPr id="14" name="Shape 12"/>
          <p:cNvSpPr/>
          <p:nvPr/>
        </p:nvSpPr>
        <p:spPr>
          <a:xfrm>
            <a:off x="6172200" y="3511296"/>
            <a:ext cx="5349240" cy="1005840"/>
          </a:xfrm>
          <a:prstGeom prst="roundRect">
            <a:avLst>
              <a:gd name="adj" fmla="val 4545"/>
            </a:avLst>
          </a:prstGeom>
          <a:solidFill>
            <a:srgbClr val="FBF8F2"/>
          </a:solidFill>
          <a:ln w="9525">
            <a:solidFill>
              <a:srgbClr val="E4DCCD"/>
            </a:solidFill>
            <a:prstDash val="solid"/>
          </a:ln>
        </p:spPr>
      </p:sp>
      <p:sp>
        <p:nvSpPr>
          <p:cNvPr id="15" name="Text 13"/>
          <p:cNvSpPr/>
          <p:nvPr/>
        </p:nvSpPr>
        <p:spPr>
          <a:xfrm>
            <a:off x="6400800" y="3602736"/>
            <a:ext cx="4937760" cy="841248"/>
          </a:xfrm>
          <a:prstGeom prst="rect">
            <a:avLst/>
          </a:prstGeom>
          <a:noFill/>
          <a:ln/>
        </p:spPr>
        <p:txBody>
          <a:bodyPr wrap="square" lIns="0" tIns="0" rIns="0" bIns="0" rtlCol="0" anchor="ctr"/>
          <a:lstStyle/>
          <a:p>
            <a:pPr indent="0" marL="0">
              <a:lnSpc>
                <a:spcPts val="1600"/>
              </a:lnSpc>
              <a:buNone/>
            </a:pPr>
            <a:r>
              <a:rPr lang="en-US" sz="1250" dirty="0">
                <a:solidFill>
                  <a:srgbClr val="363C37"/>
                </a:solidFill>
                <a:latin typeface="Calibri" pitchFamily="34" charset="0"/>
                <a:ea typeface="Calibri" pitchFamily="34" charset="-122"/>
                <a:cs typeface="Calibri" pitchFamily="34" charset="-120"/>
              </a:rPr>
              <a:t>A demonstration or teaching edition</a:t>
            </a:r>
            <a:endParaRPr lang="en-US" sz="1250" dirty="0"/>
          </a:p>
        </p:txBody>
      </p:sp>
      <p:sp>
        <p:nvSpPr>
          <p:cNvPr id="16" name="Shape 14"/>
          <p:cNvSpPr/>
          <p:nvPr/>
        </p:nvSpPr>
        <p:spPr>
          <a:xfrm>
            <a:off x="640080" y="4645152"/>
            <a:ext cx="5349240" cy="1005840"/>
          </a:xfrm>
          <a:prstGeom prst="roundRect">
            <a:avLst>
              <a:gd name="adj" fmla="val 4545"/>
            </a:avLst>
          </a:prstGeom>
          <a:solidFill>
            <a:srgbClr val="EFF6F1"/>
          </a:solidFill>
          <a:ln w="9525">
            <a:solidFill>
              <a:srgbClr val="DCEDE2"/>
            </a:solidFill>
            <a:prstDash val="solid"/>
          </a:ln>
        </p:spPr>
      </p:sp>
      <p:sp>
        <p:nvSpPr>
          <p:cNvPr id="17" name="Text 15"/>
          <p:cNvSpPr/>
          <p:nvPr/>
        </p:nvSpPr>
        <p:spPr>
          <a:xfrm>
            <a:off x="868680" y="4736592"/>
            <a:ext cx="4937760" cy="841248"/>
          </a:xfrm>
          <a:prstGeom prst="rect">
            <a:avLst/>
          </a:prstGeom>
          <a:noFill/>
          <a:ln/>
        </p:spPr>
        <p:txBody>
          <a:bodyPr wrap="square" lIns="0" tIns="0" rIns="0" bIns="0" rtlCol="0" anchor="ctr"/>
          <a:lstStyle/>
          <a:p>
            <a:pPr indent="0" marL="0">
              <a:lnSpc>
                <a:spcPts val="1600"/>
              </a:lnSpc>
              <a:buNone/>
            </a:pPr>
            <a:r>
              <a:rPr lang="en-US" sz="1250" dirty="0">
                <a:solidFill>
                  <a:srgbClr val="161A17"/>
                </a:solidFill>
                <a:latin typeface="Calibri" pitchFamily="34" charset="0"/>
                <a:ea typeface="Calibri" pitchFamily="34" charset="-122"/>
                <a:cs typeface="Calibri" pitchFamily="34" charset="-120"/>
              </a:rPr>
              <a:t>Comparability: shared schema, conformance suite, and engine, so teams replicate and compare directly</a:t>
            </a:r>
            <a:endParaRPr lang="en-US" sz="1250" dirty="0"/>
          </a:p>
        </p:txBody>
      </p:sp>
      <p:sp>
        <p:nvSpPr>
          <p:cNvPr id="18" name="Shape 16"/>
          <p:cNvSpPr/>
          <p:nvPr/>
        </p:nvSpPr>
        <p:spPr>
          <a:xfrm>
            <a:off x="6172200" y="4645152"/>
            <a:ext cx="5349240" cy="1005840"/>
          </a:xfrm>
          <a:prstGeom prst="roundRect">
            <a:avLst>
              <a:gd name="adj" fmla="val 4545"/>
            </a:avLst>
          </a:prstGeom>
          <a:solidFill>
            <a:srgbClr val="FBF8F2"/>
          </a:solidFill>
          <a:ln w="9525">
            <a:solidFill>
              <a:srgbClr val="E4DCCD"/>
            </a:solidFill>
            <a:prstDash val="solid"/>
          </a:ln>
        </p:spPr>
      </p:sp>
      <p:sp>
        <p:nvSpPr>
          <p:cNvPr id="19" name="Text 17"/>
          <p:cNvSpPr/>
          <p:nvPr/>
        </p:nvSpPr>
        <p:spPr>
          <a:xfrm>
            <a:off x="6400800" y="4736592"/>
            <a:ext cx="4937760" cy="841248"/>
          </a:xfrm>
          <a:prstGeom prst="rect">
            <a:avLst/>
          </a:prstGeom>
          <a:noFill/>
          <a:ln/>
        </p:spPr>
        <p:txBody>
          <a:bodyPr wrap="square" lIns="0" tIns="0" rIns="0" bIns="0" rtlCol="0" anchor="ctr"/>
          <a:lstStyle/>
          <a:p>
            <a:pPr indent="0" marL="0">
              <a:lnSpc>
                <a:spcPts val="1600"/>
              </a:lnSpc>
              <a:buNone/>
            </a:pPr>
            <a:r>
              <a:rPr lang="en-US" sz="1250" dirty="0">
                <a:solidFill>
                  <a:srgbClr val="363C37"/>
                </a:solidFill>
                <a:latin typeface="Calibri" pitchFamily="34" charset="0"/>
                <a:ea typeface="Calibri" pitchFamily="34" charset="-122"/>
                <a:cs typeface="Calibri" pitchFamily="34" charset="-120"/>
              </a:rPr>
              <a:t>A dataset play; no single dataset, however good, delivers replication; only a standard does</a:t>
            </a:r>
            <a:endParaRPr lang="en-US" sz="1250" dirty="0"/>
          </a:p>
        </p:txBody>
      </p:sp>
      <p:sp>
        <p:nvSpPr>
          <p:cNvPr id="20" name="Text 18"/>
          <p:cNvSpPr/>
          <p:nvPr/>
        </p:nvSpPr>
        <p:spPr>
          <a:xfrm>
            <a:off x="640080" y="5943600"/>
            <a:ext cx="10881360" cy="640080"/>
          </a:xfrm>
          <a:prstGeom prst="rect">
            <a:avLst/>
          </a:prstGeom>
          <a:noFill/>
          <a:ln/>
        </p:spPr>
        <p:txBody>
          <a:bodyPr wrap="square" lIns="0" tIns="0" rIns="0" bIns="0" rtlCol="0" anchor="ctr"/>
          <a:lstStyle/>
          <a:p>
            <a:pPr indent="0" marL="0">
              <a:lnSpc>
                <a:spcPts val="1700"/>
              </a:lnSpc>
              <a:buNone/>
            </a:pPr>
            <a:r>
              <a:rPr lang="en-US" sz="1350" b="1" dirty="0">
                <a:solidFill>
                  <a:srgbClr val="161A17"/>
                </a:solidFill>
                <a:latin typeface="Calibri" pitchFamily="34" charset="0"/>
                <a:ea typeface="Calibri" pitchFamily="34" charset="-122"/>
                <a:cs typeface="Calibri" pitchFamily="34" charset="-120"/>
              </a:rPr>
              <a:t>The Commons is a not-for-profit, founded and funded by RiskThinking.AI, </a:t>
            </a:r>
            <a:pPr indent="0" marL="0">
              <a:lnSpc>
                <a:spcPts val="1700"/>
              </a:lnSpc>
              <a:buNone/>
            </a:pPr>
            <a:r>
              <a:rPr lang="en-US" sz="1350" dirty="0">
                <a:solidFill>
                  <a:srgbClr val="363C37"/>
                </a:solidFill>
                <a:latin typeface="Calibri" pitchFamily="34" charset="0"/>
                <a:ea typeface="Calibri" pitchFamily="34" charset="-122"/>
                <a:cs typeface="Calibri" pitchFamily="34" charset="-120"/>
              </a:rPr>
              <a:t>using the same standards as the commercial platform, so open research and commercial practice stay interoperable.</a:t>
            </a:r>
            <a:endParaRPr lang="en-US" sz="13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161A17"/>
        </a:solidFill>
      </p:bgPr>
    </p:bg>
    <p:spTree>
      <p:nvGrpSpPr>
        <p:cNvPr id="1" name=""/>
        <p:cNvGrpSpPr/>
        <p:nvPr/>
      </p:nvGrpSpPr>
      <p:grpSpPr>
        <a:xfrm>
          <a:off x="0" y="0"/>
          <a:ext cx="0" cy="0"/>
          <a:chOff x="0" y="0"/>
          <a:chExt cx="0" cy="0"/>
        </a:xfrm>
      </p:grpSpPr>
      <p:sp>
        <p:nvSpPr>
          <p:cNvPr id="2" name="Text 0"/>
          <p:cNvSpPr/>
          <p:nvPr/>
        </p:nvSpPr>
        <p:spPr>
          <a:xfrm>
            <a:off x="640080" y="548640"/>
            <a:ext cx="9144000" cy="292608"/>
          </a:xfrm>
          <a:prstGeom prst="rect">
            <a:avLst/>
          </a:prstGeom>
          <a:noFill/>
          <a:ln/>
        </p:spPr>
        <p:txBody>
          <a:bodyPr wrap="square" lIns="0" tIns="0" rIns="0" bIns="0" rtlCol="0" anchor="ctr"/>
          <a:lstStyle/>
          <a:p>
            <a:pPr indent="0" marL="0">
              <a:buNone/>
            </a:pPr>
            <a:r>
              <a:rPr lang="en-US" sz="1200" b="1" spc="200" kern="0" dirty="0">
                <a:solidFill>
                  <a:srgbClr val="9FD4B8"/>
                </a:solidFill>
                <a:latin typeface="Courier New" pitchFamily="34" charset="0"/>
                <a:ea typeface="Courier New" pitchFamily="34" charset="-122"/>
                <a:cs typeface="Courier New" pitchFamily="34" charset="-120"/>
              </a:rPr>
              <a:t>INSTITUTIONS ALREADY ON BOARD</a:t>
            </a:r>
            <a:endParaRPr lang="en-US" sz="1200" dirty="0"/>
          </a:p>
        </p:txBody>
      </p:sp>
      <p:pic>
        <p:nvPicPr>
          <p:cNvPr id="3" name="Image 0" descr="/home/claude/rtai_logo_white.png">    </p:cNvPr>
          <p:cNvPicPr>
            <a:picLocks noChangeAspect="1"/>
          </p:cNvPicPr>
          <p:nvPr/>
        </p:nvPicPr>
        <p:blipFill>
          <a:blip r:embed="rId1"/>
          <a:stretch>
            <a:fillRect/>
          </a:stretch>
        </p:blipFill>
        <p:spPr>
          <a:xfrm>
            <a:off x="10744200" y="411480"/>
            <a:ext cx="777240" cy="512064"/>
          </a:xfrm>
          <a:prstGeom prst="rect">
            <a:avLst/>
          </a:prstGeom>
        </p:spPr>
      </p:pic>
      <p:sp>
        <p:nvSpPr>
          <p:cNvPr id="4" name="Text 1"/>
          <p:cNvSpPr/>
          <p:nvPr/>
        </p:nvSpPr>
        <p:spPr>
          <a:xfrm>
            <a:off x="640080" y="914400"/>
            <a:ext cx="10972800" cy="731520"/>
          </a:xfrm>
          <a:prstGeom prst="rect">
            <a:avLst/>
          </a:prstGeom>
          <a:noFill/>
          <a:ln/>
        </p:spPr>
        <p:txBody>
          <a:bodyPr wrap="square" lIns="0" tIns="0" rIns="0" bIns="0" rtlCol="0" anchor="ctr"/>
          <a:lstStyle/>
          <a:p>
            <a:pPr indent="0" marL="0">
              <a:buNone/>
            </a:pPr>
            <a:r>
              <a:rPr lang="en-US" sz="3200" b="1" dirty="0">
                <a:solidFill>
                  <a:srgbClr val="FFFFFF"/>
                </a:solidFill>
                <a:latin typeface="Calibri" pitchFamily="34" charset="0"/>
                <a:ea typeface="Calibri" pitchFamily="34" charset="-122"/>
                <a:cs typeface="Calibri" pitchFamily="34" charset="-120"/>
              </a:rPr>
              <a:t>You would be in good company.</a:t>
            </a:r>
            <a:endParaRPr lang="en-US" sz="3200" dirty="0"/>
          </a:p>
        </p:txBody>
      </p:sp>
      <p:sp>
        <p:nvSpPr>
          <p:cNvPr id="5" name="Shape 2"/>
          <p:cNvSpPr/>
          <p:nvPr/>
        </p:nvSpPr>
        <p:spPr>
          <a:xfrm>
            <a:off x="640080" y="1993392"/>
            <a:ext cx="109728" cy="109728"/>
          </a:xfrm>
          <a:prstGeom prst="roundRect">
            <a:avLst>
              <a:gd name="adj" fmla="val 16667"/>
            </a:avLst>
          </a:prstGeom>
          <a:solidFill>
            <a:srgbClr val="2FA36B"/>
          </a:solidFill>
          <a:ln/>
        </p:spPr>
      </p:sp>
      <p:sp>
        <p:nvSpPr>
          <p:cNvPr id="6" name="Text 3"/>
          <p:cNvSpPr/>
          <p:nvPr/>
        </p:nvSpPr>
        <p:spPr>
          <a:xfrm>
            <a:off x="896112" y="1874520"/>
            <a:ext cx="5349240" cy="402336"/>
          </a:xfrm>
          <a:prstGeom prst="rect">
            <a:avLst/>
          </a:prstGeom>
          <a:noFill/>
          <a:ln/>
        </p:spPr>
        <p:txBody>
          <a:bodyPr wrap="square" lIns="0" tIns="0" rIns="0" bIns="0" rtlCol="0" anchor="ctr"/>
          <a:lstStyle/>
          <a:p>
            <a:pPr indent="0" marL="0">
              <a:buNone/>
            </a:pPr>
            <a:r>
              <a:rPr lang="en-US" sz="1350" dirty="0">
                <a:solidFill>
                  <a:srgbClr val="FFFFFF"/>
                </a:solidFill>
                <a:latin typeface="Calibri" pitchFamily="34" charset="0"/>
                <a:ea typeface="Calibri" pitchFamily="34" charset="-122"/>
                <a:cs typeface="Calibri" pitchFamily="34" charset="-120"/>
              </a:rPr>
              <a:t>The Fields Institute</a:t>
            </a:r>
            <a:endParaRPr lang="en-US" sz="1350" dirty="0"/>
          </a:p>
        </p:txBody>
      </p:sp>
      <p:sp>
        <p:nvSpPr>
          <p:cNvPr id="7" name="Shape 4"/>
          <p:cNvSpPr/>
          <p:nvPr/>
        </p:nvSpPr>
        <p:spPr>
          <a:xfrm>
            <a:off x="6309360" y="1993392"/>
            <a:ext cx="109728" cy="109728"/>
          </a:xfrm>
          <a:prstGeom prst="roundRect">
            <a:avLst>
              <a:gd name="adj" fmla="val 16667"/>
            </a:avLst>
          </a:prstGeom>
          <a:solidFill>
            <a:srgbClr val="2FA36B"/>
          </a:solidFill>
          <a:ln/>
        </p:spPr>
      </p:sp>
      <p:sp>
        <p:nvSpPr>
          <p:cNvPr id="8" name="Text 5"/>
          <p:cNvSpPr/>
          <p:nvPr/>
        </p:nvSpPr>
        <p:spPr>
          <a:xfrm>
            <a:off x="6565392" y="1874520"/>
            <a:ext cx="5349240" cy="402336"/>
          </a:xfrm>
          <a:prstGeom prst="rect">
            <a:avLst/>
          </a:prstGeom>
          <a:noFill/>
          <a:ln/>
        </p:spPr>
        <p:txBody>
          <a:bodyPr wrap="square" lIns="0" tIns="0" rIns="0" bIns="0" rtlCol="0" anchor="ctr"/>
          <a:lstStyle/>
          <a:p>
            <a:pPr indent="0" marL="0">
              <a:buNone/>
            </a:pPr>
            <a:r>
              <a:rPr lang="en-US" sz="1350" dirty="0">
                <a:solidFill>
                  <a:srgbClr val="FFFFFF"/>
                </a:solidFill>
                <a:latin typeface="Calibri" pitchFamily="34" charset="0"/>
                <a:ea typeface="Calibri" pitchFamily="34" charset="-122"/>
                <a:cs typeface="Calibri" pitchFamily="34" charset="-120"/>
              </a:rPr>
              <a:t>University of Toronto · Architecture</a:t>
            </a:r>
            <a:endParaRPr lang="en-US" sz="1350" dirty="0"/>
          </a:p>
        </p:txBody>
      </p:sp>
      <p:sp>
        <p:nvSpPr>
          <p:cNvPr id="9" name="Shape 6"/>
          <p:cNvSpPr/>
          <p:nvPr/>
        </p:nvSpPr>
        <p:spPr>
          <a:xfrm>
            <a:off x="640080" y="2468880"/>
            <a:ext cx="109728" cy="109728"/>
          </a:xfrm>
          <a:prstGeom prst="roundRect">
            <a:avLst>
              <a:gd name="adj" fmla="val 16667"/>
            </a:avLst>
          </a:prstGeom>
          <a:solidFill>
            <a:srgbClr val="2FA36B"/>
          </a:solidFill>
          <a:ln/>
        </p:spPr>
      </p:sp>
      <p:sp>
        <p:nvSpPr>
          <p:cNvPr id="10" name="Text 7"/>
          <p:cNvSpPr/>
          <p:nvPr/>
        </p:nvSpPr>
        <p:spPr>
          <a:xfrm>
            <a:off x="896112" y="2350008"/>
            <a:ext cx="5349240" cy="402336"/>
          </a:xfrm>
          <a:prstGeom prst="rect">
            <a:avLst/>
          </a:prstGeom>
          <a:noFill/>
          <a:ln/>
        </p:spPr>
        <p:txBody>
          <a:bodyPr wrap="square" lIns="0" tIns="0" rIns="0" bIns="0" rtlCol="0" anchor="ctr"/>
          <a:lstStyle/>
          <a:p>
            <a:pPr indent="0" marL="0">
              <a:buNone/>
            </a:pPr>
            <a:r>
              <a:rPr lang="en-US" sz="1350" dirty="0">
                <a:solidFill>
                  <a:srgbClr val="FFFFFF"/>
                </a:solidFill>
                <a:latin typeface="Calibri" pitchFamily="34" charset="0"/>
                <a:ea typeface="Calibri" pitchFamily="34" charset="-122"/>
                <a:cs typeface="Calibri" pitchFamily="34" charset="-120"/>
              </a:rPr>
              <a:t>University of Toronto · Mathematical Finance</a:t>
            </a:r>
            <a:endParaRPr lang="en-US" sz="1350" dirty="0"/>
          </a:p>
        </p:txBody>
      </p:sp>
      <p:sp>
        <p:nvSpPr>
          <p:cNvPr id="11" name="Shape 8"/>
          <p:cNvSpPr/>
          <p:nvPr/>
        </p:nvSpPr>
        <p:spPr>
          <a:xfrm>
            <a:off x="6309360" y="2468880"/>
            <a:ext cx="109728" cy="109728"/>
          </a:xfrm>
          <a:prstGeom prst="roundRect">
            <a:avLst>
              <a:gd name="adj" fmla="val 16667"/>
            </a:avLst>
          </a:prstGeom>
          <a:solidFill>
            <a:srgbClr val="2FA36B"/>
          </a:solidFill>
          <a:ln/>
        </p:spPr>
      </p:sp>
      <p:sp>
        <p:nvSpPr>
          <p:cNvPr id="12" name="Text 9"/>
          <p:cNvSpPr/>
          <p:nvPr/>
        </p:nvSpPr>
        <p:spPr>
          <a:xfrm>
            <a:off x="6565392" y="2350008"/>
            <a:ext cx="5349240" cy="402336"/>
          </a:xfrm>
          <a:prstGeom prst="rect">
            <a:avLst/>
          </a:prstGeom>
          <a:noFill/>
          <a:ln/>
        </p:spPr>
        <p:txBody>
          <a:bodyPr wrap="square" lIns="0" tIns="0" rIns="0" bIns="0" rtlCol="0" anchor="ctr"/>
          <a:lstStyle/>
          <a:p>
            <a:pPr indent="0" marL="0">
              <a:buNone/>
            </a:pPr>
            <a:r>
              <a:rPr lang="en-US" sz="1350" dirty="0">
                <a:solidFill>
                  <a:srgbClr val="FFFFFF"/>
                </a:solidFill>
                <a:latin typeface="Calibri" pitchFamily="34" charset="0"/>
                <a:ea typeface="Calibri" pitchFamily="34" charset="-122"/>
                <a:cs typeface="Calibri" pitchFamily="34" charset="-120"/>
              </a:rPr>
              <a:t>Tel Aviv University</a:t>
            </a:r>
            <a:endParaRPr lang="en-US" sz="1350" dirty="0"/>
          </a:p>
        </p:txBody>
      </p:sp>
      <p:sp>
        <p:nvSpPr>
          <p:cNvPr id="13" name="Shape 10"/>
          <p:cNvSpPr/>
          <p:nvPr/>
        </p:nvSpPr>
        <p:spPr>
          <a:xfrm>
            <a:off x="640080" y="2944368"/>
            <a:ext cx="109728" cy="109728"/>
          </a:xfrm>
          <a:prstGeom prst="roundRect">
            <a:avLst>
              <a:gd name="adj" fmla="val 16667"/>
            </a:avLst>
          </a:prstGeom>
          <a:solidFill>
            <a:srgbClr val="2FA36B"/>
          </a:solidFill>
          <a:ln/>
        </p:spPr>
      </p:sp>
      <p:sp>
        <p:nvSpPr>
          <p:cNvPr id="14" name="Text 11"/>
          <p:cNvSpPr/>
          <p:nvPr/>
        </p:nvSpPr>
        <p:spPr>
          <a:xfrm>
            <a:off x="896112" y="2825496"/>
            <a:ext cx="5349240" cy="402336"/>
          </a:xfrm>
          <a:prstGeom prst="rect">
            <a:avLst/>
          </a:prstGeom>
          <a:noFill/>
          <a:ln/>
        </p:spPr>
        <p:txBody>
          <a:bodyPr wrap="square" lIns="0" tIns="0" rIns="0" bIns="0" rtlCol="0" anchor="ctr"/>
          <a:lstStyle/>
          <a:p>
            <a:pPr indent="0" marL="0">
              <a:buNone/>
            </a:pPr>
            <a:r>
              <a:rPr lang="en-US" sz="1350" dirty="0">
                <a:solidFill>
                  <a:srgbClr val="FFFFFF"/>
                </a:solidFill>
                <a:latin typeface="Calibri" pitchFamily="34" charset="0"/>
                <a:ea typeface="Calibri" pitchFamily="34" charset="-122"/>
                <a:cs typeface="Calibri" pitchFamily="34" charset="-120"/>
              </a:rPr>
              <a:t>Durham University · Finance and Management Science</a:t>
            </a:r>
            <a:endParaRPr lang="en-US" sz="1350" dirty="0"/>
          </a:p>
        </p:txBody>
      </p:sp>
      <p:sp>
        <p:nvSpPr>
          <p:cNvPr id="15" name="Shape 12"/>
          <p:cNvSpPr/>
          <p:nvPr/>
        </p:nvSpPr>
        <p:spPr>
          <a:xfrm>
            <a:off x="6309360" y="2944368"/>
            <a:ext cx="109728" cy="109728"/>
          </a:xfrm>
          <a:prstGeom prst="roundRect">
            <a:avLst>
              <a:gd name="adj" fmla="val 16667"/>
            </a:avLst>
          </a:prstGeom>
          <a:solidFill>
            <a:srgbClr val="2FA36B"/>
          </a:solidFill>
          <a:ln/>
        </p:spPr>
      </p:sp>
      <p:sp>
        <p:nvSpPr>
          <p:cNvPr id="16" name="Text 13"/>
          <p:cNvSpPr/>
          <p:nvPr/>
        </p:nvSpPr>
        <p:spPr>
          <a:xfrm>
            <a:off x="6565392" y="2825496"/>
            <a:ext cx="5349240" cy="402336"/>
          </a:xfrm>
          <a:prstGeom prst="rect">
            <a:avLst/>
          </a:prstGeom>
          <a:noFill/>
          <a:ln/>
        </p:spPr>
        <p:txBody>
          <a:bodyPr wrap="square" lIns="0" tIns="0" rIns="0" bIns="0" rtlCol="0" anchor="ctr"/>
          <a:lstStyle/>
          <a:p>
            <a:pPr indent="0" marL="0">
              <a:buNone/>
            </a:pPr>
            <a:r>
              <a:rPr lang="en-US" sz="1350" dirty="0">
                <a:solidFill>
                  <a:srgbClr val="FFFFFF"/>
                </a:solidFill>
                <a:latin typeface="Calibri" pitchFamily="34" charset="0"/>
                <a:ea typeface="Calibri" pitchFamily="34" charset="-122"/>
                <a:cs typeface="Calibri" pitchFamily="34" charset="-120"/>
              </a:rPr>
              <a:t>The Cyprus Academy of Sciences, Letters and Arts</a:t>
            </a:r>
            <a:endParaRPr lang="en-US" sz="1350" dirty="0"/>
          </a:p>
        </p:txBody>
      </p:sp>
      <p:sp>
        <p:nvSpPr>
          <p:cNvPr id="17" name="Shape 14"/>
          <p:cNvSpPr/>
          <p:nvPr/>
        </p:nvSpPr>
        <p:spPr>
          <a:xfrm>
            <a:off x="640080" y="3419856"/>
            <a:ext cx="109728" cy="109728"/>
          </a:xfrm>
          <a:prstGeom prst="roundRect">
            <a:avLst>
              <a:gd name="adj" fmla="val 16667"/>
            </a:avLst>
          </a:prstGeom>
          <a:solidFill>
            <a:srgbClr val="2FA36B"/>
          </a:solidFill>
          <a:ln/>
        </p:spPr>
      </p:sp>
      <p:sp>
        <p:nvSpPr>
          <p:cNvPr id="18" name="Text 15"/>
          <p:cNvSpPr/>
          <p:nvPr/>
        </p:nvSpPr>
        <p:spPr>
          <a:xfrm>
            <a:off x="896112" y="3300984"/>
            <a:ext cx="5349240" cy="402336"/>
          </a:xfrm>
          <a:prstGeom prst="rect">
            <a:avLst/>
          </a:prstGeom>
          <a:noFill/>
          <a:ln/>
        </p:spPr>
        <p:txBody>
          <a:bodyPr wrap="square" lIns="0" tIns="0" rIns="0" bIns="0" rtlCol="0" anchor="ctr"/>
          <a:lstStyle/>
          <a:p>
            <a:pPr indent="0" marL="0">
              <a:buNone/>
            </a:pPr>
            <a:r>
              <a:rPr lang="en-US" sz="1350" dirty="0">
                <a:solidFill>
                  <a:srgbClr val="FFFFFF"/>
                </a:solidFill>
                <a:latin typeface="Calibri" pitchFamily="34" charset="0"/>
                <a:ea typeface="Calibri" pitchFamily="34" charset="-122"/>
                <a:cs typeface="Calibri" pitchFamily="34" charset="-120"/>
              </a:rPr>
              <a:t>Pacific Institute for Climate Solutions · University of Victoria</a:t>
            </a:r>
            <a:endParaRPr lang="en-US" sz="1350" dirty="0"/>
          </a:p>
        </p:txBody>
      </p:sp>
      <p:sp>
        <p:nvSpPr>
          <p:cNvPr id="19" name="Shape 16"/>
          <p:cNvSpPr/>
          <p:nvPr/>
        </p:nvSpPr>
        <p:spPr>
          <a:xfrm>
            <a:off x="6309360" y="3419856"/>
            <a:ext cx="109728" cy="109728"/>
          </a:xfrm>
          <a:prstGeom prst="roundRect">
            <a:avLst>
              <a:gd name="adj" fmla="val 16667"/>
            </a:avLst>
          </a:prstGeom>
          <a:solidFill>
            <a:srgbClr val="2FA36B"/>
          </a:solidFill>
          <a:ln/>
        </p:spPr>
      </p:sp>
      <p:sp>
        <p:nvSpPr>
          <p:cNvPr id="20" name="Text 17"/>
          <p:cNvSpPr/>
          <p:nvPr/>
        </p:nvSpPr>
        <p:spPr>
          <a:xfrm>
            <a:off x="6565392" y="3300984"/>
            <a:ext cx="5349240" cy="402336"/>
          </a:xfrm>
          <a:prstGeom prst="rect">
            <a:avLst/>
          </a:prstGeom>
          <a:noFill/>
          <a:ln/>
        </p:spPr>
        <p:txBody>
          <a:bodyPr wrap="square" lIns="0" tIns="0" rIns="0" bIns="0" rtlCol="0" anchor="ctr"/>
          <a:lstStyle/>
          <a:p>
            <a:pPr indent="0" marL="0">
              <a:buNone/>
            </a:pPr>
            <a:r>
              <a:rPr lang="en-US" sz="1350" dirty="0">
                <a:solidFill>
                  <a:srgbClr val="FFFFFF"/>
                </a:solidFill>
                <a:latin typeface="Calibri" pitchFamily="34" charset="0"/>
                <a:ea typeface="Calibri" pitchFamily="34" charset="-122"/>
                <a:cs typeface="Calibri" pitchFamily="34" charset="-120"/>
              </a:rPr>
              <a:t>Technical University of Munich · CAMBIR</a:t>
            </a:r>
            <a:endParaRPr lang="en-US" sz="1350" dirty="0"/>
          </a:p>
        </p:txBody>
      </p:sp>
      <p:sp>
        <p:nvSpPr>
          <p:cNvPr id="21" name="Shape 18"/>
          <p:cNvSpPr/>
          <p:nvPr/>
        </p:nvSpPr>
        <p:spPr>
          <a:xfrm>
            <a:off x="640080" y="3895344"/>
            <a:ext cx="109728" cy="109728"/>
          </a:xfrm>
          <a:prstGeom prst="roundRect">
            <a:avLst>
              <a:gd name="adj" fmla="val 16667"/>
            </a:avLst>
          </a:prstGeom>
          <a:solidFill>
            <a:srgbClr val="2FA36B"/>
          </a:solidFill>
          <a:ln/>
        </p:spPr>
      </p:sp>
      <p:sp>
        <p:nvSpPr>
          <p:cNvPr id="22" name="Text 19"/>
          <p:cNvSpPr/>
          <p:nvPr/>
        </p:nvSpPr>
        <p:spPr>
          <a:xfrm>
            <a:off x="896112" y="3776472"/>
            <a:ext cx="5349240" cy="402336"/>
          </a:xfrm>
          <a:prstGeom prst="rect">
            <a:avLst/>
          </a:prstGeom>
          <a:noFill/>
          <a:ln/>
        </p:spPr>
        <p:txBody>
          <a:bodyPr wrap="square" lIns="0" tIns="0" rIns="0" bIns="0" rtlCol="0" anchor="ctr"/>
          <a:lstStyle/>
          <a:p>
            <a:pPr indent="0" marL="0">
              <a:buNone/>
            </a:pPr>
            <a:r>
              <a:rPr lang="en-US" sz="1350" dirty="0">
                <a:solidFill>
                  <a:srgbClr val="FFFFFF"/>
                </a:solidFill>
                <a:latin typeface="Calibri" pitchFamily="34" charset="0"/>
                <a:ea typeface="Calibri" pitchFamily="34" charset="-122"/>
                <a:cs typeface="Calibri" pitchFamily="34" charset="-120"/>
              </a:rPr>
              <a:t>University of Western Ontario · All Science Faculties</a:t>
            </a:r>
            <a:endParaRPr lang="en-US" sz="1350" dirty="0"/>
          </a:p>
        </p:txBody>
      </p:sp>
      <p:sp>
        <p:nvSpPr>
          <p:cNvPr id="23" name="Shape 20"/>
          <p:cNvSpPr/>
          <p:nvPr/>
        </p:nvSpPr>
        <p:spPr>
          <a:xfrm>
            <a:off x="6309360" y="3895344"/>
            <a:ext cx="109728" cy="109728"/>
          </a:xfrm>
          <a:prstGeom prst="roundRect">
            <a:avLst>
              <a:gd name="adj" fmla="val 16667"/>
            </a:avLst>
          </a:prstGeom>
          <a:solidFill>
            <a:srgbClr val="2FA36B"/>
          </a:solidFill>
          <a:ln/>
        </p:spPr>
      </p:sp>
      <p:sp>
        <p:nvSpPr>
          <p:cNvPr id="24" name="Text 21"/>
          <p:cNvSpPr/>
          <p:nvPr/>
        </p:nvSpPr>
        <p:spPr>
          <a:xfrm>
            <a:off x="6565392" y="3776472"/>
            <a:ext cx="5349240" cy="402336"/>
          </a:xfrm>
          <a:prstGeom prst="rect">
            <a:avLst/>
          </a:prstGeom>
          <a:noFill/>
          <a:ln/>
        </p:spPr>
        <p:txBody>
          <a:bodyPr wrap="square" lIns="0" tIns="0" rIns="0" bIns="0" rtlCol="0" anchor="ctr"/>
          <a:lstStyle/>
          <a:p>
            <a:pPr indent="0" marL="0">
              <a:buNone/>
            </a:pPr>
            <a:r>
              <a:rPr lang="en-US" sz="1350" dirty="0">
                <a:solidFill>
                  <a:srgbClr val="FFFFFF"/>
                </a:solidFill>
                <a:latin typeface="Calibri" pitchFamily="34" charset="0"/>
                <a:ea typeface="Calibri" pitchFamily="34" charset="-122"/>
                <a:cs typeface="Calibri" pitchFamily="34" charset="-120"/>
              </a:rPr>
              <a:t>London School of Economics · doctoral research</a:t>
            </a:r>
            <a:endParaRPr lang="en-US" sz="1350" dirty="0"/>
          </a:p>
        </p:txBody>
      </p:sp>
      <p:sp>
        <p:nvSpPr>
          <p:cNvPr id="25" name="Shape 22"/>
          <p:cNvSpPr/>
          <p:nvPr/>
        </p:nvSpPr>
        <p:spPr>
          <a:xfrm>
            <a:off x="640080" y="4370832"/>
            <a:ext cx="109728" cy="109728"/>
          </a:xfrm>
          <a:prstGeom prst="roundRect">
            <a:avLst>
              <a:gd name="adj" fmla="val 16667"/>
            </a:avLst>
          </a:prstGeom>
          <a:solidFill>
            <a:srgbClr val="2FA36B"/>
          </a:solidFill>
          <a:ln/>
        </p:spPr>
      </p:sp>
      <p:sp>
        <p:nvSpPr>
          <p:cNvPr id="26" name="Text 23"/>
          <p:cNvSpPr/>
          <p:nvPr/>
        </p:nvSpPr>
        <p:spPr>
          <a:xfrm>
            <a:off x="896112" y="4251960"/>
            <a:ext cx="5349240" cy="402336"/>
          </a:xfrm>
          <a:prstGeom prst="rect">
            <a:avLst/>
          </a:prstGeom>
          <a:noFill/>
          <a:ln/>
        </p:spPr>
        <p:txBody>
          <a:bodyPr wrap="square" lIns="0" tIns="0" rIns="0" bIns="0" rtlCol="0" anchor="ctr"/>
          <a:lstStyle/>
          <a:p>
            <a:pPr indent="0" marL="0">
              <a:buNone/>
            </a:pPr>
            <a:r>
              <a:rPr lang="en-US" sz="1350" dirty="0">
                <a:solidFill>
                  <a:srgbClr val="FFFFFF"/>
                </a:solidFill>
                <a:latin typeface="Calibri" pitchFamily="34" charset="0"/>
                <a:ea typeface="Calibri" pitchFamily="34" charset="-122"/>
                <a:cs typeface="Calibri" pitchFamily="34" charset="-120"/>
              </a:rPr>
              <a:t>University of Zurich</a:t>
            </a:r>
            <a:endParaRPr lang="en-US" sz="1350" dirty="0"/>
          </a:p>
        </p:txBody>
      </p:sp>
      <p:sp>
        <p:nvSpPr>
          <p:cNvPr id="27" name="Shape 24"/>
          <p:cNvSpPr/>
          <p:nvPr/>
        </p:nvSpPr>
        <p:spPr>
          <a:xfrm>
            <a:off x="6309360" y="4370832"/>
            <a:ext cx="109728" cy="109728"/>
          </a:xfrm>
          <a:prstGeom prst="roundRect">
            <a:avLst>
              <a:gd name="adj" fmla="val 16667"/>
            </a:avLst>
          </a:prstGeom>
          <a:solidFill>
            <a:srgbClr val="2FA36B"/>
          </a:solidFill>
          <a:ln/>
        </p:spPr>
      </p:sp>
      <p:sp>
        <p:nvSpPr>
          <p:cNvPr id="28" name="Text 25"/>
          <p:cNvSpPr/>
          <p:nvPr/>
        </p:nvSpPr>
        <p:spPr>
          <a:xfrm>
            <a:off x="6565392" y="4251960"/>
            <a:ext cx="5349240" cy="402336"/>
          </a:xfrm>
          <a:prstGeom prst="rect">
            <a:avLst/>
          </a:prstGeom>
          <a:noFill/>
          <a:ln/>
        </p:spPr>
        <p:txBody>
          <a:bodyPr wrap="square" lIns="0" tIns="0" rIns="0" bIns="0" rtlCol="0" anchor="ctr"/>
          <a:lstStyle/>
          <a:p>
            <a:pPr indent="0" marL="0">
              <a:buNone/>
            </a:pPr>
            <a:r>
              <a:rPr lang="en-US" sz="1350" dirty="0">
                <a:solidFill>
                  <a:srgbClr val="FFFFFF"/>
                </a:solidFill>
                <a:latin typeface="Calibri" pitchFamily="34" charset="0"/>
                <a:ea typeface="Calibri" pitchFamily="34" charset="-122"/>
                <a:cs typeface="Calibri" pitchFamily="34" charset="-120"/>
              </a:rPr>
              <a:t>Queen's University · Smith School of Business · Institute for Sustainable Finance</a:t>
            </a:r>
            <a:endParaRPr lang="en-US" sz="1350" dirty="0"/>
          </a:p>
        </p:txBody>
      </p:sp>
      <p:sp>
        <p:nvSpPr>
          <p:cNvPr id="29" name="Shape 26"/>
          <p:cNvSpPr/>
          <p:nvPr/>
        </p:nvSpPr>
        <p:spPr>
          <a:xfrm>
            <a:off x="640080" y="4846320"/>
            <a:ext cx="109728" cy="109728"/>
          </a:xfrm>
          <a:prstGeom prst="roundRect">
            <a:avLst>
              <a:gd name="adj" fmla="val 16667"/>
            </a:avLst>
          </a:prstGeom>
          <a:solidFill>
            <a:srgbClr val="2FA36B"/>
          </a:solidFill>
          <a:ln/>
        </p:spPr>
      </p:sp>
      <p:sp>
        <p:nvSpPr>
          <p:cNvPr id="30" name="Text 27"/>
          <p:cNvSpPr/>
          <p:nvPr/>
        </p:nvSpPr>
        <p:spPr>
          <a:xfrm>
            <a:off x="896112" y="4727448"/>
            <a:ext cx="5349240" cy="402336"/>
          </a:xfrm>
          <a:prstGeom prst="rect">
            <a:avLst/>
          </a:prstGeom>
          <a:noFill/>
          <a:ln/>
        </p:spPr>
        <p:txBody>
          <a:bodyPr wrap="square" lIns="0" tIns="0" rIns="0" bIns="0" rtlCol="0" anchor="ctr"/>
          <a:lstStyle/>
          <a:p>
            <a:pPr indent="0" marL="0">
              <a:buNone/>
            </a:pPr>
            <a:r>
              <a:rPr lang="en-US" sz="1350" dirty="0">
                <a:solidFill>
                  <a:srgbClr val="FFFFFF"/>
                </a:solidFill>
                <a:latin typeface="Calibri" pitchFamily="34" charset="0"/>
                <a:ea typeface="Calibri" pitchFamily="34" charset="-122"/>
                <a:cs typeface="Calibri" pitchFamily="34" charset="-120"/>
              </a:rPr>
              <a:t>Central Bank of Brazil</a:t>
            </a:r>
            <a:endParaRPr lang="en-US" sz="1350" dirty="0"/>
          </a:p>
        </p:txBody>
      </p:sp>
      <p:sp>
        <p:nvSpPr>
          <p:cNvPr id="31" name="Shape 28"/>
          <p:cNvSpPr/>
          <p:nvPr/>
        </p:nvSpPr>
        <p:spPr>
          <a:xfrm>
            <a:off x="6309360" y="4846320"/>
            <a:ext cx="109728" cy="109728"/>
          </a:xfrm>
          <a:prstGeom prst="roundRect">
            <a:avLst>
              <a:gd name="adj" fmla="val 16667"/>
            </a:avLst>
          </a:prstGeom>
          <a:solidFill>
            <a:srgbClr val="2FA36B"/>
          </a:solidFill>
          <a:ln/>
        </p:spPr>
      </p:sp>
      <p:sp>
        <p:nvSpPr>
          <p:cNvPr id="32" name="Text 29"/>
          <p:cNvSpPr/>
          <p:nvPr/>
        </p:nvSpPr>
        <p:spPr>
          <a:xfrm>
            <a:off x="6565392" y="4727448"/>
            <a:ext cx="5349240" cy="402336"/>
          </a:xfrm>
          <a:prstGeom prst="rect">
            <a:avLst/>
          </a:prstGeom>
          <a:noFill/>
          <a:ln/>
        </p:spPr>
        <p:txBody>
          <a:bodyPr wrap="square" lIns="0" tIns="0" rIns="0" bIns="0" rtlCol="0" anchor="ctr"/>
          <a:lstStyle/>
          <a:p>
            <a:pPr indent="0" marL="0">
              <a:buNone/>
            </a:pPr>
            <a:r>
              <a:rPr lang="en-US" sz="1350" dirty="0">
                <a:solidFill>
                  <a:srgbClr val="FFFFFF"/>
                </a:solidFill>
                <a:latin typeface="Calibri" pitchFamily="34" charset="0"/>
                <a:ea typeface="Calibri" pitchFamily="34" charset="-122"/>
                <a:cs typeface="Calibri" pitchFamily="34" charset="-120"/>
              </a:rPr>
              <a:t>Universidade Federal do Rio Grande do Norte (UFRN)</a:t>
            </a:r>
            <a:endParaRPr lang="en-US" sz="1350" dirty="0"/>
          </a:p>
        </p:txBody>
      </p:sp>
      <p:sp>
        <p:nvSpPr>
          <p:cNvPr id="33" name="Shape 30"/>
          <p:cNvSpPr/>
          <p:nvPr/>
        </p:nvSpPr>
        <p:spPr>
          <a:xfrm>
            <a:off x="640080" y="5321808"/>
            <a:ext cx="109728" cy="109728"/>
          </a:xfrm>
          <a:prstGeom prst="roundRect">
            <a:avLst>
              <a:gd name="adj" fmla="val 16667"/>
            </a:avLst>
          </a:prstGeom>
          <a:solidFill>
            <a:srgbClr val="2FA36B"/>
          </a:solidFill>
          <a:ln/>
        </p:spPr>
      </p:sp>
      <p:sp>
        <p:nvSpPr>
          <p:cNvPr id="34" name="Text 31"/>
          <p:cNvSpPr/>
          <p:nvPr/>
        </p:nvSpPr>
        <p:spPr>
          <a:xfrm>
            <a:off x="896112" y="5202936"/>
            <a:ext cx="5349240" cy="402336"/>
          </a:xfrm>
          <a:prstGeom prst="rect">
            <a:avLst/>
          </a:prstGeom>
          <a:noFill/>
          <a:ln/>
        </p:spPr>
        <p:txBody>
          <a:bodyPr wrap="square" lIns="0" tIns="0" rIns="0" bIns="0" rtlCol="0" anchor="ctr"/>
          <a:lstStyle/>
          <a:p>
            <a:pPr indent="0" marL="0">
              <a:buNone/>
            </a:pPr>
            <a:r>
              <a:rPr lang="en-US" sz="1350" dirty="0">
                <a:solidFill>
                  <a:srgbClr val="FFFFFF"/>
                </a:solidFill>
                <a:latin typeface="Calibri" pitchFamily="34" charset="0"/>
                <a:ea typeface="Calibri" pitchFamily="34" charset="-122"/>
                <a:cs typeface="Calibri" pitchFamily="34" charset="-120"/>
              </a:rPr>
              <a:t>Stockholm Environment Institute · SEI Latin America</a:t>
            </a:r>
            <a:endParaRPr lang="en-US" sz="1350" dirty="0"/>
          </a:p>
        </p:txBody>
      </p:sp>
      <p:sp>
        <p:nvSpPr>
          <p:cNvPr id="35" name="Shape 32"/>
          <p:cNvSpPr/>
          <p:nvPr/>
        </p:nvSpPr>
        <p:spPr>
          <a:xfrm>
            <a:off x="6309360" y="5321808"/>
            <a:ext cx="109728" cy="109728"/>
          </a:xfrm>
          <a:prstGeom prst="roundRect">
            <a:avLst>
              <a:gd name="adj" fmla="val 16667"/>
            </a:avLst>
          </a:prstGeom>
          <a:solidFill>
            <a:srgbClr val="2FA36B"/>
          </a:solidFill>
          <a:ln/>
        </p:spPr>
      </p:sp>
      <p:sp>
        <p:nvSpPr>
          <p:cNvPr id="36" name="Text 33"/>
          <p:cNvSpPr/>
          <p:nvPr/>
        </p:nvSpPr>
        <p:spPr>
          <a:xfrm>
            <a:off x="6565392" y="5202936"/>
            <a:ext cx="5349240" cy="402336"/>
          </a:xfrm>
          <a:prstGeom prst="rect">
            <a:avLst/>
          </a:prstGeom>
          <a:noFill/>
          <a:ln/>
        </p:spPr>
        <p:txBody>
          <a:bodyPr wrap="square" lIns="0" tIns="0" rIns="0" bIns="0" rtlCol="0" anchor="ctr"/>
          <a:lstStyle/>
          <a:p>
            <a:pPr indent="0" marL="0">
              <a:buNone/>
            </a:pPr>
            <a:r>
              <a:rPr lang="en-US" sz="1350" dirty="0">
                <a:solidFill>
                  <a:srgbClr val="FFFFFF"/>
                </a:solidFill>
                <a:latin typeface="Calibri" pitchFamily="34" charset="0"/>
                <a:ea typeface="Calibri" pitchFamily="34" charset="-122"/>
                <a:cs typeface="Calibri" pitchFamily="34" charset="-120"/>
              </a:rPr>
              <a:t>Twintree.Org</a:t>
            </a:r>
            <a:endParaRPr lang="en-US" sz="1350" dirty="0"/>
          </a:p>
        </p:txBody>
      </p:sp>
      <p:sp>
        <p:nvSpPr>
          <p:cNvPr id="37" name="Shape 34"/>
          <p:cNvSpPr/>
          <p:nvPr/>
        </p:nvSpPr>
        <p:spPr>
          <a:xfrm>
            <a:off x="640080" y="5797296"/>
            <a:ext cx="109728" cy="109728"/>
          </a:xfrm>
          <a:prstGeom prst="roundRect">
            <a:avLst>
              <a:gd name="adj" fmla="val 16667"/>
            </a:avLst>
          </a:prstGeom>
          <a:solidFill>
            <a:srgbClr val="2FA36B"/>
          </a:solidFill>
          <a:ln/>
        </p:spPr>
      </p:sp>
      <p:sp>
        <p:nvSpPr>
          <p:cNvPr id="38" name="Text 35"/>
          <p:cNvSpPr/>
          <p:nvPr/>
        </p:nvSpPr>
        <p:spPr>
          <a:xfrm>
            <a:off x="896112" y="5678424"/>
            <a:ext cx="5349240" cy="402336"/>
          </a:xfrm>
          <a:prstGeom prst="rect">
            <a:avLst/>
          </a:prstGeom>
          <a:noFill/>
          <a:ln/>
        </p:spPr>
        <p:txBody>
          <a:bodyPr wrap="square" lIns="0" tIns="0" rIns="0" bIns="0" rtlCol="0" anchor="ctr"/>
          <a:lstStyle/>
          <a:p>
            <a:pPr indent="0" marL="0">
              <a:buNone/>
            </a:pPr>
            <a:r>
              <a:rPr lang="en-US" sz="1350" dirty="0">
                <a:solidFill>
                  <a:srgbClr val="FFFFFF"/>
                </a:solidFill>
                <a:latin typeface="Calibri" pitchFamily="34" charset="0"/>
                <a:ea typeface="Calibri" pitchFamily="34" charset="-122"/>
                <a:cs typeface="Calibri" pitchFamily="34" charset="-120"/>
              </a:rPr>
              <a:t>University of British Columbia · Sauder School of Business</a:t>
            </a:r>
            <a:endParaRPr lang="en-US" sz="1350" dirty="0"/>
          </a:p>
        </p:txBody>
      </p:sp>
      <p:sp>
        <p:nvSpPr>
          <p:cNvPr id="39" name="Shape 36"/>
          <p:cNvSpPr/>
          <p:nvPr/>
        </p:nvSpPr>
        <p:spPr>
          <a:xfrm>
            <a:off x="6309360" y="5797296"/>
            <a:ext cx="109728" cy="109728"/>
          </a:xfrm>
          <a:prstGeom prst="roundRect">
            <a:avLst>
              <a:gd name="adj" fmla="val 16667"/>
            </a:avLst>
          </a:prstGeom>
          <a:solidFill>
            <a:srgbClr val="2FA36B"/>
          </a:solidFill>
          <a:ln/>
        </p:spPr>
      </p:sp>
      <p:sp>
        <p:nvSpPr>
          <p:cNvPr id="40" name="Text 37"/>
          <p:cNvSpPr/>
          <p:nvPr/>
        </p:nvSpPr>
        <p:spPr>
          <a:xfrm>
            <a:off x="6565392" y="5678424"/>
            <a:ext cx="5349240" cy="402336"/>
          </a:xfrm>
          <a:prstGeom prst="rect">
            <a:avLst/>
          </a:prstGeom>
          <a:noFill/>
          <a:ln/>
        </p:spPr>
        <p:txBody>
          <a:bodyPr wrap="square" lIns="0" tIns="0" rIns="0" bIns="0" rtlCol="0" anchor="ctr"/>
          <a:lstStyle/>
          <a:p>
            <a:pPr indent="0" marL="0">
              <a:buNone/>
            </a:pPr>
            <a:r>
              <a:rPr lang="en-US" sz="1350" dirty="0">
                <a:solidFill>
                  <a:srgbClr val="FFFFFF"/>
                </a:solidFill>
                <a:latin typeface="Calibri" pitchFamily="34" charset="0"/>
                <a:ea typeface="Calibri" pitchFamily="34" charset="-122"/>
                <a:cs typeface="Calibri" pitchFamily="34" charset="-120"/>
              </a:rPr>
              <a:t>University of Duisburg-Essen</a:t>
            </a:r>
            <a:endParaRPr lang="en-US" sz="1350" dirty="0"/>
          </a:p>
        </p:txBody>
      </p:sp>
      <p:sp>
        <p:nvSpPr>
          <p:cNvPr id="41" name="Shape 38"/>
          <p:cNvSpPr/>
          <p:nvPr/>
        </p:nvSpPr>
        <p:spPr>
          <a:xfrm>
            <a:off x="640080" y="6272784"/>
            <a:ext cx="109728" cy="109728"/>
          </a:xfrm>
          <a:prstGeom prst="roundRect">
            <a:avLst>
              <a:gd name="adj" fmla="val 16667"/>
            </a:avLst>
          </a:prstGeom>
          <a:solidFill>
            <a:srgbClr val="2FA36B"/>
          </a:solidFill>
          <a:ln/>
        </p:spPr>
      </p:sp>
      <p:sp>
        <p:nvSpPr>
          <p:cNvPr id="42" name="Text 39"/>
          <p:cNvSpPr/>
          <p:nvPr/>
        </p:nvSpPr>
        <p:spPr>
          <a:xfrm>
            <a:off x="896112" y="6153912"/>
            <a:ext cx="5349240" cy="402336"/>
          </a:xfrm>
          <a:prstGeom prst="rect">
            <a:avLst/>
          </a:prstGeom>
          <a:noFill/>
          <a:ln/>
        </p:spPr>
        <p:txBody>
          <a:bodyPr wrap="square" lIns="0" tIns="0" rIns="0" bIns="0" rtlCol="0" anchor="ctr"/>
          <a:lstStyle/>
          <a:p>
            <a:pPr indent="0" marL="0">
              <a:buNone/>
            </a:pPr>
            <a:r>
              <a:rPr lang="en-US" sz="1350" dirty="0">
                <a:solidFill>
                  <a:srgbClr val="FFFFFF"/>
                </a:solidFill>
                <a:latin typeface="Calibri" pitchFamily="34" charset="0"/>
                <a:ea typeface="Calibri" pitchFamily="34" charset="-122"/>
                <a:cs typeface="Calibri" pitchFamily="34" charset="-120"/>
              </a:rPr>
              <a:t>Jewish Climate Trust</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2026-08-01T18:36:22Z</dcterms:created>
  <dcterms:modified xsi:type="dcterms:W3CDTF">2026-08-01T18:36:22Z</dcterms:modified>
</cp:coreProperties>
</file>