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notesMasterIdLst>
    <p:notesMasterId r:id="rId23"/>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slideLayout" Target="../slideLayouts/slideLayout1.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jpg"/><Relationship Id="rId2" Type="http://schemas.openxmlformats.org/officeDocument/2006/relationships/slideLayout" Target="../slideLayouts/slideLayout1.xml"/><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jpg"/><Relationship Id="rId2" Type="http://schemas.openxmlformats.org/officeDocument/2006/relationships/slideLayout" Target="../slideLayouts/slideLayout1.xml"/><Relationship Id="rId3"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jp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14A35"/>
        </a:solidFill>
      </p:bgPr>
    </p:bg>
    <p:spTree>
      <p:nvGrpSpPr>
        <p:cNvPr id="1" name=""/>
        <p:cNvGrpSpPr/>
        <p:nvPr/>
      </p:nvGrpSpPr>
      <p:grpSpPr>
        <a:xfrm>
          <a:off x="0" y="0"/>
          <a:ext cx="0" cy="0"/>
          <a:chOff x="0" y="0"/>
          <a:chExt cx="0" cy="0"/>
        </a:xfrm>
      </p:grpSpPr>
      <p:pic>
        <p:nvPicPr>
          <p:cNvPr id="2" name="Image 0" descr="/home/claude/hero.jpg">    </p:cNvPr>
          <p:cNvPicPr>
            <a:picLocks noChangeAspect="1"/>
          </p:cNvPicPr>
          <p:nvPr/>
        </p:nvPicPr>
        <p:blipFill>
          <a:blip r:embed="rId1"/>
          <a:srcRect l="0" r="0" t="0" b="0"/>
          <a:stretch/>
        </p:blipFill>
        <p:spPr>
          <a:xfrm>
            <a:off x="6766560" y="0"/>
            <a:ext cx="5394960" cy="6858000"/>
          </a:xfrm>
          <a:prstGeom prst="rect">
            <a:avLst/>
          </a:prstGeom>
        </p:spPr>
      </p:pic>
      <p:pic>
        <p:nvPicPr>
          <p:cNvPr id="3" name="Image 1" descr="/home/claude/rtai_logo_white.png">    </p:cNvPr>
          <p:cNvPicPr>
            <a:picLocks noChangeAspect="1"/>
          </p:cNvPicPr>
          <p:nvPr/>
        </p:nvPicPr>
        <p:blipFill>
          <a:blip r:embed="rId2"/>
          <a:stretch>
            <a:fillRect/>
          </a:stretch>
        </p:blipFill>
        <p:spPr>
          <a:xfrm>
            <a:off x="5623560" y="274320"/>
            <a:ext cx="822960" cy="539496"/>
          </a:xfrm>
          <a:prstGeom prst="rect">
            <a:avLst/>
          </a:prstGeom>
        </p:spPr>
      </p:pic>
      <p:sp>
        <p:nvSpPr>
          <p:cNvPr id="4" name="Text 0"/>
          <p:cNvSpPr/>
          <p:nvPr/>
        </p:nvSpPr>
        <p:spPr>
          <a:xfrm>
            <a:off x="640080" y="777240"/>
            <a:ext cx="4846320" cy="320040"/>
          </a:xfrm>
          <a:prstGeom prst="rect">
            <a:avLst/>
          </a:prstGeom>
          <a:noFill/>
          <a:ln/>
        </p:spPr>
        <p:txBody>
          <a:bodyPr wrap="square" lIns="0" tIns="0" rIns="0" bIns="0" rtlCol="0" anchor="ctr"/>
          <a:lstStyle/>
          <a:p>
            <a:pPr indent="0" marL="0">
              <a:buNone/>
            </a:pPr>
            <a:r>
              <a:rPr lang="en-US" sz="1200" b="1" spc="200" kern="0" dirty="0">
                <a:solidFill>
                  <a:srgbClr val="9FD4B8"/>
                </a:solidFill>
                <a:latin typeface="Courier New" pitchFamily="34" charset="0"/>
                <a:ea typeface="Courier New" pitchFamily="34" charset="-122"/>
                <a:cs typeface="Courier New" pitchFamily="34" charset="-120"/>
              </a:rPr>
              <a:t>THE COMPLETE PRESENTATION · OCRF V1.0</a:t>
            </a:r>
            <a:endParaRPr lang="en-US" sz="1200" dirty="0"/>
          </a:p>
        </p:txBody>
      </p:sp>
      <p:sp>
        <p:nvSpPr>
          <p:cNvPr id="5" name="Text 1"/>
          <p:cNvSpPr/>
          <p:nvPr/>
        </p:nvSpPr>
        <p:spPr>
          <a:xfrm>
            <a:off x="640080" y="1371600"/>
            <a:ext cx="5852160" cy="1737360"/>
          </a:xfrm>
          <a:prstGeom prst="rect">
            <a:avLst/>
          </a:prstGeom>
          <a:noFill/>
          <a:ln/>
        </p:spPr>
        <p:txBody>
          <a:bodyPr wrap="square" lIns="0" tIns="0" rIns="0" bIns="0" rtlCol="0" anchor="t"/>
          <a:lstStyle/>
          <a:p>
            <a:pPr indent="0" marL="0">
              <a:lnSpc>
                <a:spcPts val="4600"/>
              </a:lnSpc>
              <a:buNone/>
            </a:pPr>
            <a:r>
              <a:rPr lang="en-US" sz="4000" b="1" dirty="0">
                <a:solidFill>
                  <a:srgbClr val="FFFFFF"/>
                </a:solidFill>
                <a:latin typeface="Calibri" pitchFamily="34" charset="0"/>
                <a:ea typeface="Calibri" pitchFamily="34" charset="-122"/>
                <a:cs typeface="Calibri" pitchFamily="34" charset="-120"/>
              </a:rPr>
              <a:t>The Climate Risk </a:t>
            </a:r>
            <a:pPr indent="0" marL="0">
              <a:lnSpc>
                <a:spcPts val="4600"/>
              </a:lnSpc>
              <a:buNone/>
            </a:pPr>
            <a:r>
              <a:rPr lang="en-US" sz="4000" b="1" dirty="0">
                <a:solidFill>
                  <a:srgbClr val="7FCBA4"/>
                </a:solidFill>
                <a:latin typeface="Calibri" pitchFamily="34" charset="0"/>
                <a:ea typeface="Calibri" pitchFamily="34" charset="-122"/>
                <a:cs typeface="Calibri" pitchFamily="34" charset="-120"/>
              </a:rPr>
              <a:t>Commons</a:t>
            </a:r>
            <a:endParaRPr lang="en-US" sz="4000" dirty="0"/>
          </a:p>
        </p:txBody>
      </p:sp>
      <p:sp>
        <p:nvSpPr>
          <p:cNvPr id="6" name="Text 2"/>
          <p:cNvSpPr/>
          <p:nvPr/>
        </p:nvSpPr>
        <p:spPr>
          <a:xfrm>
            <a:off x="640080" y="3291840"/>
            <a:ext cx="5577840" cy="1280160"/>
          </a:xfrm>
          <a:prstGeom prst="rect">
            <a:avLst/>
          </a:prstGeom>
          <a:noFill/>
          <a:ln/>
        </p:spPr>
        <p:txBody>
          <a:bodyPr wrap="square" lIns="0" tIns="0" rIns="0" bIns="0" rtlCol="0" anchor="t"/>
          <a:lstStyle/>
          <a:p>
            <a:pPr indent="0" marL="0">
              <a:lnSpc>
                <a:spcPts val="2200"/>
              </a:lnSpc>
              <a:buNone/>
            </a:pPr>
            <a:r>
              <a:rPr lang="en-US" sz="1600" dirty="0">
                <a:solidFill>
                  <a:srgbClr val="D0E4D7"/>
                </a:solidFill>
                <a:latin typeface="Calibri" pitchFamily="34" charset="0"/>
                <a:ea typeface="Calibri" pitchFamily="34" charset="-122"/>
                <a:cs typeface="Calibri" pitchFamily="34" charset="-120"/>
              </a:rPr>
              <a:t>Why we are opening bank-grade climate-risk infrastructure to students, researchers, and the institutions the market forgot.</a:t>
            </a:r>
            <a:endParaRPr lang="en-US" sz="1600" dirty="0"/>
          </a:p>
        </p:txBody>
      </p:sp>
      <p:sp>
        <p:nvSpPr>
          <p:cNvPr id="7" name="Text 3"/>
          <p:cNvSpPr/>
          <p:nvPr/>
        </p:nvSpPr>
        <p:spPr>
          <a:xfrm>
            <a:off x="640080" y="5806440"/>
            <a:ext cx="5486400" cy="365760"/>
          </a:xfrm>
          <a:prstGeom prst="rect">
            <a:avLst/>
          </a:prstGeom>
          <a:noFill/>
          <a:ln/>
        </p:spPr>
        <p:txBody>
          <a:bodyPr wrap="square" lIns="0" tIns="0" rIns="0" bIns="0" rtlCol="0" anchor="ctr"/>
          <a:lstStyle/>
          <a:p>
            <a:pPr indent="0" marL="0">
              <a:buNone/>
            </a:pPr>
            <a:r>
              <a:rPr lang="en-US" sz="1400" b="1" dirty="0">
                <a:solidFill>
                  <a:srgbClr val="FFFFFF"/>
                </a:solidFill>
                <a:latin typeface="Calibri" pitchFamily="34" charset="0"/>
                <a:ea typeface="Calibri" pitchFamily="34" charset="-122"/>
                <a:cs typeface="Calibri" pitchFamily="34" charset="-120"/>
              </a:rPr>
              <a:t>A not-for-profit, founded and funded by RiskThinking.AI</a:t>
            </a:r>
            <a:endParaRPr lang="en-US" sz="1400" dirty="0"/>
          </a:p>
        </p:txBody>
      </p:sp>
      <p:sp>
        <p:nvSpPr>
          <p:cNvPr id="8" name="Text 4"/>
          <p:cNvSpPr/>
          <p:nvPr/>
        </p:nvSpPr>
        <p:spPr>
          <a:xfrm>
            <a:off x="640080" y="6199632"/>
            <a:ext cx="5029200" cy="274320"/>
          </a:xfrm>
          <a:prstGeom prst="rect">
            <a:avLst/>
          </a:prstGeom>
          <a:noFill/>
          <a:ln/>
        </p:spPr>
        <p:txBody>
          <a:bodyPr wrap="square" lIns="0" tIns="0" rIns="0" bIns="0" rtlCol="0" anchor="ctr"/>
          <a:lstStyle/>
          <a:p>
            <a:pPr indent="0" marL="0">
              <a:buNone/>
            </a:pPr>
            <a:r>
              <a:rPr lang="en-US" sz="1100" spc="200" kern="0" dirty="0">
                <a:solidFill>
                  <a:srgbClr val="9FD4B8"/>
                </a:solidFill>
                <a:latin typeface="Courier New" pitchFamily="34" charset="0"/>
                <a:ea typeface="Courier New" pitchFamily="34" charset="-122"/>
                <a:cs typeface="Courier New" pitchFamily="34" charset="-120"/>
              </a:rPr>
              <a:t>riskthinking.org</a:t>
            </a:r>
            <a:endParaRPr lang="en-US" sz="1100" dirty="0"/>
          </a:p>
        </p:txBody>
      </p:sp>
      <p:sp>
        <p:nvSpPr>
          <p:cNvPr id="9" name="Text 5"/>
          <p:cNvSpPr/>
          <p:nvPr/>
        </p:nvSpPr>
        <p:spPr>
          <a:xfrm>
            <a:off x="6903720" y="6528816"/>
            <a:ext cx="5120640" cy="274320"/>
          </a:xfrm>
          <a:prstGeom prst="rect">
            <a:avLst/>
          </a:prstGeom>
          <a:noFill/>
          <a:ln/>
        </p:spPr>
        <p:txBody>
          <a:bodyPr wrap="square" lIns="0" tIns="0" rIns="0" bIns="0" rtlCol="0" anchor="ctr"/>
          <a:lstStyle/>
          <a:p>
            <a:pPr indent="0" marL="0">
              <a:buNone/>
            </a:pPr>
            <a:r>
              <a:rPr lang="en-US" sz="700" b="1" dirty="0">
                <a:solidFill>
                  <a:srgbClr val="161A17"/>
                </a:solidFill>
                <a:latin typeface="Courier New" pitchFamily="34" charset="0"/>
                <a:ea typeface="Courier New" pitchFamily="34" charset="-122"/>
                <a:cs typeface="Courier New" pitchFamily="34" charset="-120"/>
              </a:rPr>
              <a:t>© Edward Burtynsky, courtesy Nicholas Metivier Gallery, Toronto</a:t>
            </a:r>
            <a:endParaRPr lang="en-US" sz="7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6F2EA"/>
        </a:solidFill>
      </p:bgPr>
    </p:bg>
    <p:spTree>
      <p:nvGrpSpPr>
        <p:cNvPr id="1" name=""/>
        <p:cNvGrpSpPr/>
        <p:nvPr/>
      </p:nvGrpSpPr>
      <p:grpSpPr>
        <a:xfrm>
          <a:off x="0" y="0"/>
          <a:ext cx="0" cy="0"/>
          <a:chOff x="0" y="0"/>
          <a:chExt cx="0" cy="0"/>
        </a:xfrm>
      </p:grpSpPr>
      <p:sp>
        <p:nvSpPr>
          <p:cNvPr id="2" name="Text 0"/>
          <p:cNvSpPr/>
          <p:nvPr/>
        </p:nvSpPr>
        <p:spPr>
          <a:xfrm>
            <a:off x="640080" y="502920"/>
            <a:ext cx="8229600" cy="292608"/>
          </a:xfrm>
          <a:prstGeom prst="rect">
            <a:avLst/>
          </a:prstGeom>
          <a:noFill/>
          <a:ln/>
        </p:spPr>
        <p:txBody>
          <a:bodyPr wrap="square" lIns="0" tIns="0" rIns="0" bIns="0" rtlCol="0" anchor="ctr"/>
          <a:lstStyle/>
          <a:p>
            <a:pPr indent="0" marL="0">
              <a:buNone/>
            </a:pPr>
            <a:r>
              <a:rPr lang="en-US" sz="1200" b="1" spc="200" kern="0" dirty="0">
                <a:solidFill>
                  <a:srgbClr val="114A35"/>
                </a:solidFill>
                <a:latin typeface="Courier New" pitchFamily="34" charset="0"/>
                <a:ea typeface="Courier New" pitchFamily="34" charset="-122"/>
                <a:cs typeface="Courier New" pitchFamily="34" charset="-120"/>
              </a:rPr>
              <a:t>CLARITY CUTS BOTH WAYS</a:t>
            </a:r>
            <a:endParaRPr lang="en-US" sz="1200" dirty="0"/>
          </a:p>
        </p:txBody>
      </p:sp>
      <p:sp>
        <p:nvSpPr>
          <p:cNvPr id="3" name="Text 1"/>
          <p:cNvSpPr/>
          <p:nvPr/>
        </p:nvSpPr>
        <p:spPr>
          <a:xfrm>
            <a:off x="640080" y="868680"/>
            <a:ext cx="10972800" cy="777240"/>
          </a:xfrm>
          <a:prstGeom prst="rect">
            <a:avLst/>
          </a:prstGeom>
          <a:noFill/>
          <a:ln/>
        </p:spPr>
        <p:txBody>
          <a:bodyPr wrap="square" lIns="0" tIns="0" rIns="0" bIns="0" rtlCol="0" anchor="ctr"/>
          <a:lstStyle/>
          <a:p>
            <a:pPr indent="0" marL="0">
              <a:buNone/>
            </a:pPr>
            <a:r>
              <a:rPr lang="en-US" sz="3100" b="1" dirty="0">
                <a:solidFill>
                  <a:srgbClr val="1F7A57"/>
                </a:solidFill>
                <a:latin typeface="Calibri" pitchFamily="34" charset="0"/>
                <a:ea typeface="Calibri" pitchFamily="34" charset="-122"/>
                <a:cs typeface="Calibri" pitchFamily="34" charset="-120"/>
              </a:rPr>
              <a:t>What membership is, </a:t>
            </a:r>
            <a:pPr indent="0" marL="0">
              <a:buNone/>
            </a:pPr>
            <a:r>
              <a:rPr lang="en-US" sz="3100" b="1" dirty="0">
                <a:solidFill>
                  <a:srgbClr val="161A17"/>
                </a:solidFill>
                <a:latin typeface="Calibri" pitchFamily="34" charset="0"/>
                <a:ea typeface="Calibri" pitchFamily="34" charset="-122"/>
                <a:cs typeface="Calibri" pitchFamily="34" charset="-120"/>
              </a:rPr>
              <a:t>and what it is not.</a:t>
            </a:r>
            <a:endParaRPr lang="en-US" sz="3100" dirty="0"/>
          </a:p>
        </p:txBody>
      </p:sp>
      <p:sp>
        <p:nvSpPr>
          <p:cNvPr id="4" name="Shape 2"/>
          <p:cNvSpPr/>
          <p:nvPr/>
        </p:nvSpPr>
        <p:spPr>
          <a:xfrm>
            <a:off x="640080" y="1783080"/>
            <a:ext cx="5349240" cy="457200"/>
          </a:xfrm>
          <a:prstGeom prst="roundRect">
            <a:avLst>
              <a:gd name="adj" fmla="val 10000"/>
            </a:avLst>
          </a:prstGeom>
          <a:solidFill>
            <a:srgbClr val="114A35"/>
          </a:solidFill>
          <a:ln/>
        </p:spPr>
      </p:sp>
      <p:sp>
        <p:nvSpPr>
          <p:cNvPr id="5" name="Text 3"/>
          <p:cNvSpPr/>
          <p:nvPr/>
        </p:nvSpPr>
        <p:spPr>
          <a:xfrm>
            <a:off x="868680" y="1856232"/>
            <a:ext cx="4846320" cy="310896"/>
          </a:xfrm>
          <a:prstGeom prst="rect">
            <a:avLst/>
          </a:prstGeom>
          <a:noFill/>
          <a:ln/>
        </p:spPr>
        <p:txBody>
          <a:bodyPr wrap="square" lIns="0" tIns="0" rIns="0" bIns="0" rtlCol="0" anchor="ctr"/>
          <a:lstStyle/>
          <a:p>
            <a:pPr indent="0" marL="0">
              <a:buNone/>
            </a:pPr>
            <a:r>
              <a:rPr lang="en-US" sz="1100" b="1" spc="200" kern="0" dirty="0">
                <a:solidFill>
                  <a:srgbClr val="FFFFFF"/>
                </a:solidFill>
                <a:latin typeface="Courier New" pitchFamily="34" charset="0"/>
                <a:ea typeface="Courier New" pitchFamily="34" charset="-122"/>
                <a:cs typeface="Courier New" pitchFamily="34" charset="-120"/>
              </a:rPr>
              <a:t>MEMBERSHIP IS</a:t>
            </a:r>
            <a:endParaRPr lang="en-US" sz="1100" dirty="0"/>
          </a:p>
        </p:txBody>
      </p:sp>
      <p:sp>
        <p:nvSpPr>
          <p:cNvPr id="6" name="Shape 4"/>
          <p:cNvSpPr/>
          <p:nvPr/>
        </p:nvSpPr>
        <p:spPr>
          <a:xfrm>
            <a:off x="6172200" y="1783080"/>
            <a:ext cx="5349240" cy="457200"/>
          </a:xfrm>
          <a:prstGeom prst="roundRect">
            <a:avLst>
              <a:gd name="adj" fmla="val 10000"/>
            </a:avLst>
          </a:prstGeom>
          <a:solidFill>
            <a:srgbClr val="EFE9DD"/>
          </a:solidFill>
          <a:ln/>
        </p:spPr>
      </p:sp>
      <p:sp>
        <p:nvSpPr>
          <p:cNvPr id="7" name="Text 5"/>
          <p:cNvSpPr/>
          <p:nvPr/>
        </p:nvSpPr>
        <p:spPr>
          <a:xfrm>
            <a:off x="6400800" y="1856232"/>
            <a:ext cx="4846320" cy="310896"/>
          </a:xfrm>
          <a:prstGeom prst="rect">
            <a:avLst/>
          </a:prstGeom>
          <a:noFill/>
          <a:ln/>
        </p:spPr>
        <p:txBody>
          <a:bodyPr wrap="square" lIns="0" tIns="0" rIns="0" bIns="0" rtlCol="0" anchor="ctr"/>
          <a:lstStyle/>
          <a:p>
            <a:pPr indent="0" marL="0">
              <a:buNone/>
            </a:pPr>
            <a:r>
              <a:rPr lang="en-US" sz="1100" b="1" spc="200" kern="0" dirty="0">
                <a:solidFill>
                  <a:srgbClr val="363C37"/>
                </a:solidFill>
                <a:latin typeface="Courier New" pitchFamily="34" charset="0"/>
                <a:ea typeface="Courier New" pitchFamily="34" charset="-122"/>
                <a:cs typeface="Courier New" pitchFamily="34" charset="-120"/>
              </a:rPr>
              <a:t>MEMBERSHIP IS NOT</a:t>
            </a:r>
            <a:endParaRPr lang="en-US" sz="1100" dirty="0"/>
          </a:p>
        </p:txBody>
      </p:sp>
      <p:sp>
        <p:nvSpPr>
          <p:cNvPr id="8" name="Shape 6"/>
          <p:cNvSpPr/>
          <p:nvPr/>
        </p:nvSpPr>
        <p:spPr>
          <a:xfrm>
            <a:off x="640080" y="2377440"/>
            <a:ext cx="5349240" cy="1005840"/>
          </a:xfrm>
          <a:prstGeom prst="roundRect">
            <a:avLst>
              <a:gd name="adj" fmla="val 4545"/>
            </a:avLst>
          </a:prstGeom>
          <a:solidFill>
            <a:srgbClr val="E9F2EC"/>
          </a:solidFill>
          <a:ln w="9525">
            <a:solidFill>
              <a:srgbClr val="D0E4D7"/>
            </a:solidFill>
            <a:prstDash val="solid"/>
          </a:ln>
        </p:spPr>
      </p:sp>
      <p:sp>
        <p:nvSpPr>
          <p:cNvPr id="9" name="Text 7"/>
          <p:cNvSpPr/>
          <p:nvPr/>
        </p:nvSpPr>
        <p:spPr>
          <a:xfrm>
            <a:off x="868680" y="2468880"/>
            <a:ext cx="4937760" cy="841248"/>
          </a:xfrm>
          <a:prstGeom prst="rect">
            <a:avLst/>
          </a:prstGeom>
          <a:noFill/>
          <a:ln/>
        </p:spPr>
        <p:txBody>
          <a:bodyPr wrap="square" lIns="0" tIns="0" rIns="0" bIns="0" rtlCol="0" anchor="ctr"/>
          <a:lstStyle/>
          <a:p>
            <a:pPr indent="0" marL="0">
              <a:lnSpc>
                <a:spcPts val="1600"/>
              </a:lnSpc>
              <a:buNone/>
            </a:pPr>
            <a:r>
              <a:rPr lang="en-US" sz="1250" dirty="0">
                <a:solidFill>
                  <a:srgbClr val="161A17"/>
                </a:solidFill>
                <a:latin typeface="Calibri" pitchFamily="34" charset="0"/>
                <a:ea typeface="Calibri" pitchFamily="34" charset="-122"/>
                <a:cs typeface="Calibri" pitchFamily="34" charset="-120"/>
              </a:rPr>
              <a:t>The full machinery for calculating physical climate risk, with an environment for open datasets to power it</a:t>
            </a:r>
            <a:endParaRPr lang="en-US" sz="1250" dirty="0"/>
          </a:p>
        </p:txBody>
      </p:sp>
      <p:sp>
        <p:nvSpPr>
          <p:cNvPr id="10" name="Shape 8"/>
          <p:cNvSpPr/>
          <p:nvPr/>
        </p:nvSpPr>
        <p:spPr>
          <a:xfrm>
            <a:off x="6172200" y="2377440"/>
            <a:ext cx="5349240" cy="1005840"/>
          </a:xfrm>
          <a:prstGeom prst="roundRect">
            <a:avLst>
              <a:gd name="adj" fmla="val 4545"/>
            </a:avLst>
          </a:prstGeom>
          <a:solidFill>
            <a:srgbClr val="FBF8F2"/>
          </a:solidFill>
          <a:ln w="9525">
            <a:solidFill>
              <a:srgbClr val="E4DDCF"/>
            </a:solidFill>
            <a:prstDash val="solid"/>
          </a:ln>
        </p:spPr>
      </p:sp>
      <p:sp>
        <p:nvSpPr>
          <p:cNvPr id="11" name="Text 9"/>
          <p:cNvSpPr/>
          <p:nvPr/>
        </p:nvSpPr>
        <p:spPr>
          <a:xfrm>
            <a:off x="6400800" y="2468880"/>
            <a:ext cx="4937760" cy="841248"/>
          </a:xfrm>
          <a:prstGeom prst="rect">
            <a:avLst/>
          </a:prstGeom>
          <a:noFill/>
          <a:ln/>
        </p:spPr>
        <p:txBody>
          <a:bodyPr wrap="square" lIns="0" tIns="0" rIns="0" bIns="0" rtlCol="0" anchor="ctr"/>
          <a:lstStyle/>
          <a:p>
            <a:pPr indent="0" marL="0">
              <a:lnSpc>
                <a:spcPts val="1600"/>
              </a:lnSpc>
              <a:buNone/>
            </a:pPr>
            <a:r>
              <a:rPr lang="en-US" sz="1250" dirty="0">
                <a:solidFill>
                  <a:srgbClr val="363C37"/>
                </a:solidFill>
                <a:latin typeface="Calibri" pitchFamily="34" charset="0"/>
                <a:ea typeface="Calibri" pitchFamily="34" charset="-122"/>
                <a:cs typeface="Calibri" pitchFamily="34" charset="-120"/>
              </a:rPr>
              <a:t>RiskThinking.AI's proprietary high-fidelity data, reserved for paying customers; its revenue sustains the open platform</a:t>
            </a:r>
            <a:endParaRPr lang="en-US" sz="1250" dirty="0"/>
          </a:p>
        </p:txBody>
      </p:sp>
      <p:sp>
        <p:nvSpPr>
          <p:cNvPr id="12" name="Shape 10"/>
          <p:cNvSpPr/>
          <p:nvPr/>
        </p:nvSpPr>
        <p:spPr>
          <a:xfrm>
            <a:off x="640080" y="3511296"/>
            <a:ext cx="5349240" cy="1005840"/>
          </a:xfrm>
          <a:prstGeom prst="roundRect">
            <a:avLst>
              <a:gd name="adj" fmla="val 4545"/>
            </a:avLst>
          </a:prstGeom>
          <a:solidFill>
            <a:srgbClr val="E9F2EC"/>
          </a:solidFill>
          <a:ln w="9525">
            <a:solidFill>
              <a:srgbClr val="D0E4D7"/>
            </a:solidFill>
            <a:prstDash val="solid"/>
          </a:ln>
        </p:spPr>
      </p:sp>
      <p:sp>
        <p:nvSpPr>
          <p:cNvPr id="13" name="Text 11"/>
          <p:cNvSpPr/>
          <p:nvPr/>
        </p:nvSpPr>
        <p:spPr>
          <a:xfrm>
            <a:off x="868680" y="3602736"/>
            <a:ext cx="4937760" cy="841248"/>
          </a:xfrm>
          <a:prstGeom prst="rect">
            <a:avLst/>
          </a:prstGeom>
          <a:noFill/>
          <a:ln/>
        </p:spPr>
        <p:txBody>
          <a:bodyPr wrap="square" lIns="0" tIns="0" rIns="0" bIns="0" rtlCol="0" anchor="ctr"/>
          <a:lstStyle/>
          <a:p>
            <a:pPr indent="0" marL="0">
              <a:lnSpc>
                <a:spcPts val="1600"/>
              </a:lnSpc>
              <a:buNone/>
            </a:pPr>
            <a:r>
              <a:rPr lang="en-US" sz="1250" dirty="0">
                <a:solidFill>
                  <a:srgbClr val="161A17"/>
                </a:solidFill>
                <a:latin typeface="Calibri" pitchFamily="34" charset="0"/>
                <a:ea typeface="Calibri" pitchFamily="34" charset="-122"/>
                <a:cs typeface="Calibri" pitchFamily="34" charset="-120"/>
              </a:rPr>
              <a:t>The same engine that powers the world's largest financial institutions</a:t>
            </a:r>
            <a:endParaRPr lang="en-US" sz="1250" dirty="0"/>
          </a:p>
        </p:txBody>
      </p:sp>
      <p:sp>
        <p:nvSpPr>
          <p:cNvPr id="14" name="Shape 12"/>
          <p:cNvSpPr/>
          <p:nvPr/>
        </p:nvSpPr>
        <p:spPr>
          <a:xfrm>
            <a:off x="6172200" y="3511296"/>
            <a:ext cx="5349240" cy="1005840"/>
          </a:xfrm>
          <a:prstGeom prst="roundRect">
            <a:avLst>
              <a:gd name="adj" fmla="val 4545"/>
            </a:avLst>
          </a:prstGeom>
          <a:solidFill>
            <a:srgbClr val="FBF8F2"/>
          </a:solidFill>
          <a:ln w="9525">
            <a:solidFill>
              <a:srgbClr val="E4DDCF"/>
            </a:solidFill>
            <a:prstDash val="solid"/>
          </a:ln>
        </p:spPr>
      </p:sp>
      <p:sp>
        <p:nvSpPr>
          <p:cNvPr id="15" name="Text 13"/>
          <p:cNvSpPr/>
          <p:nvPr/>
        </p:nvSpPr>
        <p:spPr>
          <a:xfrm>
            <a:off x="6400800" y="3602736"/>
            <a:ext cx="4937760" cy="841248"/>
          </a:xfrm>
          <a:prstGeom prst="rect">
            <a:avLst/>
          </a:prstGeom>
          <a:noFill/>
          <a:ln/>
        </p:spPr>
        <p:txBody>
          <a:bodyPr wrap="square" lIns="0" tIns="0" rIns="0" bIns="0" rtlCol="0" anchor="ctr"/>
          <a:lstStyle/>
          <a:p>
            <a:pPr indent="0" marL="0">
              <a:lnSpc>
                <a:spcPts val="1600"/>
              </a:lnSpc>
              <a:buNone/>
            </a:pPr>
            <a:r>
              <a:rPr lang="en-US" sz="1250" dirty="0">
                <a:solidFill>
                  <a:srgbClr val="363C37"/>
                </a:solidFill>
                <a:latin typeface="Calibri" pitchFamily="34" charset="0"/>
                <a:ea typeface="Calibri" pitchFamily="34" charset="-122"/>
                <a:cs typeface="Calibri" pitchFamily="34" charset="-120"/>
              </a:rPr>
              <a:t>A demonstration or teaching edition</a:t>
            </a:r>
            <a:endParaRPr lang="en-US" sz="1250" dirty="0"/>
          </a:p>
        </p:txBody>
      </p:sp>
      <p:sp>
        <p:nvSpPr>
          <p:cNvPr id="16" name="Shape 14"/>
          <p:cNvSpPr/>
          <p:nvPr/>
        </p:nvSpPr>
        <p:spPr>
          <a:xfrm>
            <a:off x="640080" y="4645152"/>
            <a:ext cx="5349240" cy="1005840"/>
          </a:xfrm>
          <a:prstGeom prst="roundRect">
            <a:avLst>
              <a:gd name="adj" fmla="val 4545"/>
            </a:avLst>
          </a:prstGeom>
          <a:solidFill>
            <a:srgbClr val="E9F2EC"/>
          </a:solidFill>
          <a:ln w="9525">
            <a:solidFill>
              <a:srgbClr val="D0E4D7"/>
            </a:solidFill>
            <a:prstDash val="solid"/>
          </a:ln>
        </p:spPr>
      </p:sp>
      <p:sp>
        <p:nvSpPr>
          <p:cNvPr id="17" name="Text 15"/>
          <p:cNvSpPr/>
          <p:nvPr/>
        </p:nvSpPr>
        <p:spPr>
          <a:xfrm>
            <a:off x="868680" y="4736592"/>
            <a:ext cx="4937760" cy="841248"/>
          </a:xfrm>
          <a:prstGeom prst="rect">
            <a:avLst/>
          </a:prstGeom>
          <a:noFill/>
          <a:ln/>
        </p:spPr>
        <p:txBody>
          <a:bodyPr wrap="square" lIns="0" tIns="0" rIns="0" bIns="0" rtlCol="0" anchor="ctr"/>
          <a:lstStyle/>
          <a:p>
            <a:pPr indent="0" marL="0">
              <a:lnSpc>
                <a:spcPts val="1600"/>
              </a:lnSpc>
              <a:buNone/>
            </a:pPr>
            <a:r>
              <a:rPr lang="en-US" sz="1250" dirty="0">
                <a:solidFill>
                  <a:srgbClr val="161A17"/>
                </a:solidFill>
                <a:latin typeface="Calibri" pitchFamily="34" charset="0"/>
                <a:ea typeface="Calibri" pitchFamily="34" charset="-122"/>
                <a:cs typeface="Calibri" pitchFamily="34" charset="-120"/>
              </a:rPr>
              <a:t>Comparability: shared schema, conformance suite, and engine, so teams replicate and compare directly</a:t>
            </a:r>
            <a:endParaRPr lang="en-US" sz="1250" dirty="0"/>
          </a:p>
        </p:txBody>
      </p:sp>
      <p:sp>
        <p:nvSpPr>
          <p:cNvPr id="18" name="Shape 16"/>
          <p:cNvSpPr/>
          <p:nvPr/>
        </p:nvSpPr>
        <p:spPr>
          <a:xfrm>
            <a:off x="6172200" y="4645152"/>
            <a:ext cx="5349240" cy="1005840"/>
          </a:xfrm>
          <a:prstGeom prst="roundRect">
            <a:avLst>
              <a:gd name="adj" fmla="val 4545"/>
            </a:avLst>
          </a:prstGeom>
          <a:solidFill>
            <a:srgbClr val="FBF8F2"/>
          </a:solidFill>
          <a:ln w="9525">
            <a:solidFill>
              <a:srgbClr val="E4DDCF"/>
            </a:solidFill>
            <a:prstDash val="solid"/>
          </a:ln>
        </p:spPr>
      </p:sp>
      <p:sp>
        <p:nvSpPr>
          <p:cNvPr id="19" name="Text 17"/>
          <p:cNvSpPr/>
          <p:nvPr/>
        </p:nvSpPr>
        <p:spPr>
          <a:xfrm>
            <a:off x="6400800" y="4736592"/>
            <a:ext cx="4937760" cy="841248"/>
          </a:xfrm>
          <a:prstGeom prst="rect">
            <a:avLst/>
          </a:prstGeom>
          <a:noFill/>
          <a:ln/>
        </p:spPr>
        <p:txBody>
          <a:bodyPr wrap="square" lIns="0" tIns="0" rIns="0" bIns="0" rtlCol="0" anchor="ctr"/>
          <a:lstStyle/>
          <a:p>
            <a:pPr indent="0" marL="0">
              <a:lnSpc>
                <a:spcPts val="1600"/>
              </a:lnSpc>
              <a:buNone/>
            </a:pPr>
            <a:r>
              <a:rPr lang="en-US" sz="1250" dirty="0">
                <a:solidFill>
                  <a:srgbClr val="363C37"/>
                </a:solidFill>
                <a:latin typeface="Calibri" pitchFamily="34" charset="0"/>
                <a:ea typeface="Calibri" pitchFamily="34" charset="-122"/>
                <a:cs typeface="Calibri" pitchFamily="34" charset="-120"/>
              </a:rPr>
              <a:t>A dataset play; no single dataset, however good, delivers replication; only a standard does</a:t>
            </a:r>
            <a:endParaRPr lang="en-US" sz="1250" dirty="0"/>
          </a:p>
        </p:txBody>
      </p:sp>
      <p:sp>
        <p:nvSpPr>
          <p:cNvPr id="20" name="Text 18"/>
          <p:cNvSpPr/>
          <p:nvPr/>
        </p:nvSpPr>
        <p:spPr>
          <a:xfrm>
            <a:off x="640080" y="5943600"/>
            <a:ext cx="10881360" cy="640080"/>
          </a:xfrm>
          <a:prstGeom prst="rect">
            <a:avLst/>
          </a:prstGeom>
          <a:noFill/>
          <a:ln/>
        </p:spPr>
        <p:txBody>
          <a:bodyPr wrap="square" lIns="0" tIns="0" rIns="0" bIns="0" rtlCol="0" anchor="ctr"/>
          <a:lstStyle/>
          <a:p>
            <a:pPr indent="0" marL="0">
              <a:lnSpc>
                <a:spcPts val="1700"/>
              </a:lnSpc>
              <a:buNone/>
            </a:pPr>
            <a:r>
              <a:rPr lang="en-US" sz="1350" b="1" dirty="0">
                <a:solidFill>
                  <a:srgbClr val="161A17"/>
                </a:solidFill>
                <a:latin typeface="Calibri" pitchFamily="34" charset="0"/>
                <a:ea typeface="Calibri" pitchFamily="34" charset="-122"/>
                <a:cs typeface="Calibri" pitchFamily="34" charset="-120"/>
              </a:rPr>
              <a:t>The Commons is a not-for-profit, founded and funded by RiskThinking.AI, </a:t>
            </a:r>
            <a:pPr indent="0" marL="0">
              <a:lnSpc>
                <a:spcPts val="1700"/>
              </a:lnSpc>
              <a:buNone/>
            </a:pPr>
            <a:r>
              <a:rPr lang="en-US" sz="1350" dirty="0">
                <a:solidFill>
                  <a:srgbClr val="363C37"/>
                </a:solidFill>
                <a:latin typeface="Calibri" pitchFamily="34" charset="0"/>
                <a:ea typeface="Calibri" pitchFamily="34" charset="-122"/>
                <a:cs typeface="Calibri" pitchFamily="34" charset="-120"/>
              </a:rPr>
              <a:t>using the same standards as the commercial platform, so open research and commercial practice stay interoperable.</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6F2EA"/>
        </a:solidFill>
      </p:bgPr>
    </p:bg>
    <p:spTree>
      <p:nvGrpSpPr>
        <p:cNvPr id="1" name=""/>
        <p:cNvGrpSpPr/>
        <p:nvPr/>
      </p:nvGrpSpPr>
      <p:grpSpPr>
        <a:xfrm>
          <a:off x="0" y="0"/>
          <a:ext cx="0" cy="0"/>
          <a:chOff x="0" y="0"/>
          <a:chExt cx="0" cy="0"/>
        </a:xfrm>
      </p:grpSpPr>
      <p:sp>
        <p:nvSpPr>
          <p:cNvPr id="2" name="Text 0"/>
          <p:cNvSpPr/>
          <p:nvPr/>
        </p:nvSpPr>
        <p:spPr>
          <a:xfrm>
            <a:off x="640080" y="502920"/>
            <a:ext cx="8229600" cy="292608"/>
          </a:xfrm>
          <a:prstGeom prst="rect">
            <a:avLst/>
          </a:prstGeom>
          <a:noFill/>
          <a:ln/>
        </p:spPr>
        <p:txBody>
          <a:bodyPr wrap="square" lIns="0" tIns="0" rIns="0" bIns="0" rtlCol="0" anchor="ctr"/>
          <a:lstStyle/>
          <a:p>
            <a:pPr indent="0" marL="0">
              <a:buNone/>
            </a:pPr>
            <a:r>
              <a:rPr lang="en-US" sz="1200" b="1" spc="200" kern="0" dirty="0">
                <a:solidFill>
                  <a:srgbClr val="114A35"/>
                </a:solidFill>
                <a:latin typeface="Courier New" pitchFamily="34" charset="0"/>
                <a:ea typeface="Courier New" pitchFamily="34" charset="-122"/>
                <a:cs typeface="Courier New" pitchFamily="34" charset="-120"/>
              </a:rPr>
              <a:t>IN PLAIN TERMS · 1 OF 2</a:t>
            </a:r>
            <a:endParaRPr lang="en-US" sz="1200" dirty="0"/>
          </a:p>
        </p:txBody>
      </p:sp>
      <p:sp>
        <p:nvSpPr>
          <p:cNvPr id="3" name="Text 1"/>
          <p:cNvSpPr/>
          <p:nvPr/>
        </p:nvSpPr>
        <p:spPr>
          <a:xfrm>
            <a:off x="640080" y="868680"/>
            <a:ext cx="10972800" cy="777240"/>
          </a:xfrm>
          <a:prstGeom prst="rect">
            <a:avLst/>
          </a:prstGeom>
          <a:noFill/>
          <a:ln/>
        </p:spPr>
        <p:txBody>
          <a:bodyPr wrap="square" lIns="0" tIns="0" rIns="0" bIns="0" rtlCol="0" anchor="ctr"/>
          <a:lstStyle/>
          <a:p>
            <a:pPr indent="0" marL="0">
              <a:buNone/>
            </a:pPr>
            <a:r>
              <a:rPr lang="en-US" sz="3100" b="1" dirty="0">
                <a:solidFill>
                  <a:srgbClr val="161A17"/>
                </a:solidFill>
                <a:latin typeface="Calibri" pitchFamily="34" charset="0"/>
                <a:ea typeface="Calibri" pitchFamily="34" charset="-122"/>
                <a:cs typeface="Calibri" pitchFamily="34" charset="-120"/>
              </a:rPr>
              <a:t>The boundary, </a:t>
            </a:r>
            <a:pPr indent="0" marL="0">
              <a:buNone/>
            </a:pPr>
            <a:r>
              <a:rPr lang="en-US" sz="3100" b="1" dirty="0">
                <a:solidFill>
                  <a:srgbClr val="1F7A57"/>
                </a:solidFill>
                <a:latin typeface="Calibri" pitchFamily="34" charset="0"/>
                <a:ea typeface="Calibri" pitchFamily="34" charset="-122"/>
                <a:cs typeface="Calibri" pitchFamily="34" charset="-120"/>
              </a:rPr>
              <a:t>in plain terms.</a:t>
            </a:r>
            <a:endParaRPr lang="en-US" sz="3100" dirty="0"/>
          </a:p>
        </p:txBody>
      </p:sp>
      <p:sp>
        <p:nvSpPr>
          <p:cNvPr id="4" name="Text 2"/>
          <p:cNvSpPr/>
          <p:nvPr/>
        </p:nvSpPr>
        <p:spPr>
          <a:xfrm>
            <a:off x="640080" y="1920240"/>
            <a:ext cx="10881360" cy="320040"/>
          </a:xfrm>
          <a:prstGeom prst="rect">
            <a:avLst/>
          </a:prstGeom>
          <a:noFill/>
          <a:ln/>
        </p:spPr>
        <p:txBody>
          <a:bodyPr wrap="square" lIns="0" tIns="0" rIns="0" bIns="0" rtlCol="0" anchor="ctr"/>
          <a:lstStyle/>
          <a:p>
            <a:pPr indent="0" marL="0">
              <a:buNone/>
            </a:pPr>
            <a:r>
              <a:rPr lang="en-US" sz="1500" b="1" dirty="0">
                <a:solidFill>
                  <a:srgbClr val="1F7A57"/>
                </a:solidFill>
                <a:latin typeface="Courier New" pitchFamily="34" charset="0"/>
                <a:ea typeface="Courier New" pitchFamily="34" charset="-122"/>
                <a:cs typeface="Courier New" pitchFamily="34" charset="-120"/>
              </a:rPr>
              <a:t>Q  </a:t>
            </a:r>
            <a:pPr indent="0" marL="0">
              <a:buNone/>
            </a:pPr>
            <a:r>
              <a:rPr lang="en-US" sz="1500" b="1" dirty="0">
                <a:solidFill>
                  <a:srgbClr val="161A17"/>
                </a:solidFill>
                <a:latin typeface="Calibri" pitchFamily="34" charset="0"/>
                <a:ea typeface="Calibri" pitchFamily="34" charset="-122"/>
                <a:cs typeface="Calibri" pitchFamily="34" charset="-120"/>
              </a:rPr>
              <a:t>Do members get RiskThinking.AI's commercial data?</a:t>
            </a:r>
            <a:endParaRPr lang="en-US" sz="1500" dirty="0"/>
          </a:p>
        </p:txBody>
      </p:sp>
      <p:sp>
        <p:nvSpPr>
          <p:cNvPr id="5" name="Text 3"/>
          <p:cNvSpPr/>
          <p:nvPr/>
        </p:nvSpPr>
        <p:spPr>
          <a:xfrm>
            <a:off x="1051560" y="2267712"/>
            <a:ext cx="10469880" cy="777240"/>
          </a:xfrm>
          <a:prstGeom prst="rect">
            <a:avLst/>
          </a:prstGeom>
          <a:noFill/>
          <a:ln/>
        </p:spPr>
        <p:txBody>
          <a:bodyPr wrap="square" lIns="0" tIns="0" rIns="0" bIns="0" rtlCol="0" anchor="t"/>
          <a:lstStyle/>
          <a:p>
            <a:pPr indent="0" marL="0">
              <a:lnSpc>
                <a:spcPts val="1600"/>
              </a:lnSpc>
              <a:buNone/>
            </a:pPr>
            <a:r>
              <a:rPr lang="en-US" sz="1250" dirty="0">
                <a:solidFill>
                  <a:srgbClr val="363C37"/>
                </a:solidFill>
                <a:latin typeface="Calibri" pitchFamily="34" charset="0"/>
                <a:ea typeface="Calibri" pitchFamily="34" charset="-122"/>
                <a:cs typeface="Calibri" pitchFamily="34" charset="-120"/>
              </a:rPr>
              <a:t>No. The high-fidelity data is reserved for paying customers. Members get the machinery and an environment stocked with open datasets. What differs is the data flowing through it, not the machinery doing the work.</a:t>
            </a:r>
            <a:endParaRPr lang="en-US" sz="1250" dirty="0"/>
          </a:p>
        </p:txBody>
      </p:sp>
      <p:sp>
        <p:nvSpPr>
          <p:cNvPr id="6" name="Text 4"/>
          <p:cNvSpPr/>
          <p:nvPr/>
        </p:nvSpPr>
        <p:spPr>
          <a:xfrm>
            <a:off x="640080" y="3127248"/>
            <a:ext cx="10881360" cy="320040"/>
          </a:xfrm>
          <a:prstGeom prst="rect">
            <a:avLst/>
          </a:prstGeom>
          <a:noFill/>
          <a:ln/>
        </p:spPr>
        <p:txBody>
          <a:bodyPr wrap="square" lIns="0" tIns="0" rIns="0" bIns="0" rtlCol="0" anchor="ctr"/>
          <a:lstStyle/>
          <a:p>
            <a:pPr indent="0" marL="0">
              <a:buNone/>
            </a:pPr>
            <a:r>
              <a:rPr lang="en-US" sz="1500" b="1" dirty="0">
                <a:solidFill>
                  <a:srgbClr val="1F7A57"/>
                </a:solidFill>
                <a:latin typeface="Courier New" pitchFamily="34" charset="0"/>
                <a:ea typeface="Courier New" pitchFamily="34" charset="-122"/>
                <a:cs typeface="Courier New" pitchFamily="34" charset="-120"/>
              </a:rPr>
              <a:t>Q  </a:t>
            </a:r>
            <a:pPr indent="0" marL="0">
              <a:buNone/>
            </a:pPr>
            <a:r>
              <a:rPr lang="en-US" sz="1500" b="1" dirty="0">
                <a:solidFill>
                  <a:srgbClr val="161A17"/>
                </a:solidFill>
                <a:latin typeface="Calibri" pitchFamily="34" charset="0"/>
                <a:ea typeface="Calibri" pitchFamily="34" charset="-122"/>
                <a:cs typeface="Calibri" pitchFamily="34" charset="-120"/>
              </a:rPr>
              <a:t>Is the engine the same one commercial clients use?</a:t>
            </a:r>
            <a:endParaRPr lang="en-US" sz="1500" dirty="0"/>
          </a:p>
        </p:txBody>
      </p:sp>
      <p:sp>
        <p:nvSpPr>
          <p:cNvPr id="7" name="Text 5"/>
          <p:cNvSpPr/>
          <p:nvPr/>
        </p:nvSpPr>
        <p:spPr>
          <a:xfrm>
            <a:off x="1051560" y="3474720"/>
            <a:ext cx="10469880" cy="777240"/>
          </a:xfrm>
          <a:prstGeom prst="rect">
            <a:avLst/>
          </a:prstGeom>
          <a:noFill/>
          <a:ln/>
        </p:spPr>
        <p:txBody>
          <a:bodyPr wrap="square" lIns="0" tIns="0" rIns="0" bIns="0" rtlCol="0" anchor="t"/>
          <a:lstStyle/>
          <a:p>
            <a:pPr indent="0" marL="0">
              <a:lnSpc>
                <a:spcPts val="1600"/>
              </a:lnSpc>
              <a:buNone/>
            </a:pPr>
            <a:r>
              <a:rPr lang="en-US" sz="1250" dirty="0">
                <a:solidFill>
                  <a:srgbClr val="363C37"/>
                </a:solidFill>
                <a:latin typeface="Calibri" pitchFamily="34" charset="0"/>
                <a:ea typeface="Calibri" pitchFamily="34" charset="-122"/>
                <a:cs typeface="Calibri" pitchFamily="34" charset="-120"/>
              </a:rPr>
              <a:t>Yes. The Commons runs on the same engine that powers the world's largest institutions. Nothing in the Commons is a demonstration version.</a:t>
            </a:r>
            <a:endParaRPr lang="en-US" sz="1250" dirty="0"/>
          </a:p>
        </p:txBody>
      </p:sp>
      <p:sp>
        <p:nvSpPr>
          <p:cNvPr id="8" name="Text 6"/>
          <p:cNvSpPr/>
          <p:nvPr/>
        </p:nvSpPr>
        <p:spPr>
          <a:xfrm>
            <a:off x="640080" y="4334256"/>
            <a:ext cx="10881360" cy="320040"/>
          </a:xfrm>
          <a:prstGeom prst="rect">
            <a:avLst/>
          </a:prstGeom>
          <a:noFill/>
          <a:ln/>
        </p:spPr>
        <p:txBody>
          <a:bodyPr wrap="square" lIns="0" tIns="0" rIns="0" bIns="0" rtlCol="0" anchor="ctr"/>
          <a:lstStyle/>
          <a:p>
            <a:pPr indent="0" marL="0">
              <a:buNone/>
            </a:pPr>
            <a:r>
              <a:rPr lang="en-US" sz="1500" b="1" dirty="0">
                <a:solidFill>
                  <a:srgbClr val="1F7A57"/>
                </a:solidFill>
                <a:latin typeface="Courier New" pitchFamily="34" charset="0"/>
                <a:ea typeface="Courier New" pitchFamily="34" charset="-122"/>
                <a:cs typeface="Courier New" pitchFamily="34" charset="-120"/>
              </a:rPr>
              <a:t>Q  </a:t>
            </a:r>
            <a:pPr indent="0" marL="0">
              <a:buNone/>
            </a:pPr>
            <a:r>
              <a:rPr lang="en-US" sz="1500" b="1" dirty="0">
                <a:solidFill>
                  <a:srgbClr val="161A17"/>
                </a:solidFill>
                <a:latin typeface="Calibri" pitchFamily="34" charset="0"/>
                <a:ea typeface="Calibri" pitchFamily="34" charset="-122"/>
                <a:cs typeface="Calibri" pitchFamily="34" charset="-120"/>
              </a:rPr>
              <a:t>What data can members use?</a:t>
            </a:r>
            <a:endParaRPr lang="en-US" sz="1500" dirty="0"/>
          </a:p>
        </p:txBody>
      </p:sp>
      <p:sp>
        <p:nvSpPr>
          <p:cNvPr id="9" name="Text 7"/>
          <p:cNvSpPr/>
          <p:nvPr/>
        </p:nvSpPr>
        <p:spPr>
          <a:xfrm>
            <a:off x="1051560" y="4681728"/>
            <a:ext cx="10469880" cy="777240"/>
          </a:xfrm>
          <a:prstGeom prst="rect">
            <a:avLst/>
          </a:prstGeom>
          <a:noFill/>
          <a:ln/>
        </p:spPr>
        <p:txBody>
          <a:bodyPr wrap="square" lIns="0" tIns="0" rIns="0" bIns="0" rtlCol="0" anchor="t"/>
          <a:lstStyle/>
          <a:p>
            <a:pPr indent="0" marL="0">
              <a:lnSpc>
                <a:spcPts val="1600"/>
              </a:lnSpc>
              <a:buNone/>
            </a:pPr>
            <a:r>
              <a:rPr lang="en-US" sz="1250" dirty="0">
                <a:solidFill>
                  <a:srgbClr val="363C37"/>
                </a:solidFill>
                <a:latin typeface="Calibri" pitchFamily="34" charset="0"/>
                <a:ea typeface="Calibri" pitchFamily="34" charset="-122"/>
                <a:cs typeface="Calibri" pitchFamily="34" charset="-120"/>
              </a:rPr>
              <a:t>The open reference datasets in the Commons environment, any open dataset members upload, and any data, models, or damage functions of their own. Results remain conformant regardless of whose data powers them.</a:t>
            </a:r>
            <a:endParaRPr lang="en-US" sz="1250" dirty="0"/>
          </a:p>
        </p:txBody>
      </p:sp>
      <p:sp>
        <p:nvSpPr>
          <p:cNvPr id="10" name="Text 8"/>
          <p:cNvSpPr/>
          <p:nvPr/>
        </p:nvSpPr>
        <p:spPr>
          <a:xfrm>
            <a:off x="640080" y="5541264"/>
            <a:ext cx="10881360" cy="320040"/>
          </a:xfrm>
          <a:prstGeom prst="rect">
            <a:avLst/>
          </a:prstGeom>
          <a:noFill/>
          <a:ln/>
        </p:spPr>
        <p:txBody>
          <a:bodyPr wrap="square" lIns="0" tIns="0" rIns="0" bIns="0" rtlCol="0" anchor="ctr"/>
          <a:lstStyle/>
          <a:p>
            <a:pPr indent="0" marL="0">
              <a:buNone/>
            </a:pPr>
            <a:r>
              <a:rPr lang="en-US" sz="1500" b="1" dirty="0">
                <a:solidFill>
                  <a:srgbClr val="1F7A57"/>
                </a:solidFill>
                <a:latin typeface="Courier New" pitchFamily="34" charset="0"/>
                <a:ea typeface="Courier New" pitchFamily="34" charset="-122"/>
                <a:cs typeface="Courier New" pitchFamily="34" charset="-120"/>
              </a:rPr>
              <a:t>Q  </a:t>
            </a:r>
            <a:pPr indent="0" marL="0">
              <a:buNone/>
            </a:pPr>
            <a:r>
              <a:rPr lang="en-US" sz="1500" b="1" dirty="0">
                <a:solidFill>
                  <a:srgbClr val="161A17"/>
                </a:solidFill>
                <a:latin typeface="Calibri" pitchFamily="34" charset="0"/>
                <a:ea typeface="Calibri" pitchFamily="34" charset="-122"/>
                <a:cs typeface="Calibri" pitchFamily="34" charset="-120"/>
              </a:rPr>
              <a:t>Are results on open data scientifically credible?</a:t>
            </a:r>
            <a:endParaRPr lang="en-US" sz="1500" dirty="0"/>
          </a:p>
        </p:txBody>
      </p:sp>
      <p:sp>
        <p:nvSpPr>
          <p:cNvPr id="11" name="Text 9"/>
          <p:cNvSpPr/>
          <p:nvPr/>
        </p:nvSpPr>
        <p:spPr>
          <a:xfrm>
            <a:off x="1051560" y="5888736"/>
            <a:ext cx="10469880" cy="777240"/>
          </a:xfrm>
          <a:prstGeom prst="rect">
            <a:avLst/>
          </a:prstGeom>
          <a:noFill/>
          <a:ln/>
        </p:spPr>
        <p:txBody>
          <a:bodyPr wrap="square" lIns="0" tIns="0" rIns="0" bIns="0" rtlCol="0" anchor="t"/>
          <a:lstStyle/>
          <a:p>
            <a:pPr indent="0" marL="0">
              <a:lnSpc>
                <a:spcPts val="1600"/>
              </a:lnSpc>
              <a:buNone/>
            </a:pPr>
            <a:r>
              <a:rPr lang="en-US" sz="1250" dirty="0">
                <a:solidFill>
                  <a:srgbClr val="363C37"/>
                </a:solidFill>
                <a:latin typeface="Calibri" pitchFamily="34" charset="0"/>
                <a:ea typeface="Calibri" pitchFamily="34" charset="-122"/>
                <a:cs typeface="Calibri" pitchFamily="34" charset="-120"/>
              </a:rPr>
              <a:t>Yes. The engine, schema, and conformance suite are identical to the commercial stack. Precision depends on data resolution, and members should report that, exactly as good science already requires.</a:t>
            </a:r>
            <a:endParaRPr lang="en-US" sz="12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6F2EA"/>
        </a:solidFill>
      </p:bgPr>
    </p:bg>
    <p:spTree>
      <p:nvGrpSpPr>
        <p:cNvPr id="1" name=""/>
        <p:cNvGrpSpPr/>
        <p:nvPr/>
      </p:nvGrpSpPr>
      <p:grpSpPr>
        <a:xfrm>
          <a:off x="0" y="0"/>
          <a:ext cx="0" cy="0"/>
          <a:chOff x="0" y="0"/>
          <a:chExt cx="0" cy="0"/>
        </a:xfrm>
      </p:grpSpPr>
      <p:sp>
        <p:nvSpPr>
          <p:cNvPr id="2" name="Text 0"/>
          <p:cNvSpPr/>
          <p:nvPr/>
        </p:nvSpPr>
        <p:spPr>
          <a:xfrm>
            <a:off x="640080" y="502920"/>
            <a:ext cx="8229600" cy="292608"/>
          </a:xfrm>
          <a:prstGeom prst="rect">
            <a:avLst/>
          </a:prstGeom>
          <a:noFill/>
          <a:ln/>
        </p:spPr>
        <p:txBody>
          <a:bodyPr wrap="square" lIns="0" tIns="0" rIns="0" bIns="0" rtlCol="0" anchor="ctr"/>
          <a:lstStyle/>
          <a:p>
            <a:pPr indent="0" marL="0">
              <a:buNone/>
            </a:pPr>
            <a:r>
              <a:rPr lang="en-US" sz="1200" b="1" spc="200" kern="0" dirty="0">
                <a:solidFill>
                  <a:srgbClr val="114A35"/>
                </a:solidFill>
                <a:latin typeface="Courier New" pitchFamily="34" charset="0"/>
                <a:ea typeface="Courier New" pitchFamily="34" charset="-122"/>
                <a:cs typeface="Courier New" pitchFamily="34" charset="-120"/>
              </a:rPr>
              <a:t>IN PLAIN TERMS · 2 OF 2</a:t>
            </a:r>
            <a:endParaRPr lang="en-US" sz="1200" dirty="0"/>
          </a:p>
        </p:txBody>
      </p:sp>
      <p:sp>
        <p:nvSpPr>
          <p:cNvPr id="3" name="Text 1"/>
          <p:cNvSpPr/>
          <p:nvPr/>
        </p:nvSpPr>
        <p:spPr>
          <a:xfrm>
            <a:off x="640080" y="868680"/>
            <a:ext cx="10972800" cy="777240"/>
          </a:xfrm>
          <a:prstGeom prst="rect">
            <a:avLst/>
          </a:prstGeom>
          <a:noFill/>
          <a:ln/>
        </p:spPr>
        <p:txBody>
          <a:bodyPr wrap="square" lIns="0" tIns="0" rIns="0" bIns="0" rtlCol="0" anchor="ctr"/>
          <a:lstStyle/>
          <a:p>
            <a:pPr indent="0" marL="0">
              <a:buNone/>
            </a:pPr>
            <a:r>
              <a:rPr lang="en-US" sz="3100" b="1" dirty="0">
                <a:solidFill>
                  <a:srgbClr val="161A17"/>
                </a:solidFill>
                <a:latin typeface="Calibri" pitchFamily="34" charset="0"/>
                <a:ea typeface="Calibri" pitchFamily="34" charset="-122"/>
                <a:cs typeface="Calibri" pitchFamily="34" charset="-120"/>
              </a:rPr>
              <a:t>The boundary, </a:t>
            </a:r>
            <a:pPr indent="0" marL="0">
              <a:buNone/>
            </a:pPr>
            <a:r>
              <a:rPr lang="en-US" sz="3100" b="1" dirty="0">
                <a:solidFill>
                  <a:srgbClr val="1F7A57"/>
                </a:solidFill>
                <a:latin typeface="Calibri" pitchFamily="34" charset="0"/>
                <a:ea typeface="Calibri" pitchFamily="34" charset="-122"/>
                <a:cs typeface="Calibri" pitchFamily="34" charset="-120"/>
              </a:rPr>
              <a:t>in plain terms.</a:t>
            </a:r>
            <a:endParaRPr lang="en-US" sz="3100" dirty="0"/>
          </a:p>
        </p:txBody>
      </p:sp>
      <p:sp>
        <p:nvSpPr>
          <p:cNvPr id="4" name="Text 2"/>
          <p:cNvSpPr/>
          <p:nvPr/>
        </p:nvSpPr>
        <p:spPr>
          <a:xfrm>
            <a:off x="640080" y="1920240"/>
            <a:ext cx="10881360" cy="320040"/>
          </a:xfrm>
          <a:prstGeom prst="rect">
            <a:avLst/>
          </a:prstGeom>
          <a:noFill/>
          <a:ln/>
        </p:spPr>
        <p:txBody>
          <a:bodyPr wrap="square" lIns="0" tIns="0" rIns="0" bIns="0" rtlCol="0" anchor="ctr"/>
          <a:lstStyle/>
          <a:p>
            <a:pPr indent="0" marL="0">
              <a:buNone/>
            </a:pPr>
            <a:r>
              <a:rPr lang="en-US" sz="1500" b="1" dirty="0">
                <a:solidFill>
                  <a:srgbClr val="1F7A57"/>
                </a:solidFill>
                <a:latin typeface="Courier New" pitchFamily="34" charset="0"/>
                <a:ea typeface="Courier New" pitchFamily="34" charset="-122"/>
                <a:cs typeface="Courier New" pitchFamily="34" charset="-120"/>
              </a:rPr>
              <a:t>Q  </a:t>
            </a:r>
            <a:pPr indent="0" marL="0">
              <a:buNone/>
            </a:pPr>
            <a:r>
              <a:rPr lang="en-US" sz="1500" b="1" dirty="0">
                <a:solidFill>
                  <a:srgbClr val="161A17"/>
                </a:solidFill>
                <a:latin typeface="Calibri" pitchFamily="34" charset="0"/>
                <a:ea typeface="Calibri" pitchFamily="34" charset="-122"/>
                <a:cs typeface="Calibri" pitchFamily="34" charset="-120"/>
              </a:rPr>
              <a:t>Why open the machinery but not the data?</a:t>
            </a:r>
            <a:endParaRPr lang="en-US" sz="1500" dirty="0"/>
          </a:p>
        </p:txBody>
      </p:sp>
      <p:sp>
        <p:nvSpPr>
          <p:cNvPr id="5" name="Text 3"/>
          <p:cNvSpPr/>
          <p:nvPr/>
        </p:nvSpPr>
        <p:spPr>
          <a:xfrm>
            <a:off x="1051560" y="2267712"/>
            <a:ext cx="10469880" cy="777240"/>
          </a:xfrm>
          <a:prstGeom prst="rect">
            <a:avLst/>
          </a:prstGeom>
          <a:noFill/>
          <a:ln/>
        </p:spPr>
        <p:txBody>
          <a:bodyPr wrap="square" lIns="0" tIns="0" rIns="0" bIns="0" rtlCol="0" anchor="t"/>
          <a:lstStyle/>
          <a:p>
            <a:pPr indent="0" marL="0">
              <a:lnSpc>
                <a:spcPts val="1600"/>
              </a:lnSpc>
              <a:buNone/>
            </a:pPr>
            <a:r>
              <a:rPr lang="en-US" sz="1250" dirty="0">
                <a:solidFill>
                  <a:srgbClr val="363C37"/>
                </a:solidFill>
                <a:latin typeface="Calibri" pitchFamily="34" charset="0"/>
                <a:ea typeface="Calibri" pitchFamily="34" charset="-122"/>
                <a:cs typeface="Calibri" pitchFamily="34" charset="-120"/>
              </a:rPr>
              <a:t>The field's structural problem is the absence of a shared standard, not a shortage of datasets. Opening the machinery fixes comparability for everyone; commercial data revenue sustains the open platform.</a:t>
            </a:r>
            <a:endParaRPr lang="en-US" sz="1250" dirty="0"/>
          </a:p>
        </p:txBody>
      </p:sp>
      <p:sp>
        <p:nvSpPr>
          <p:cNvPr id="6" name="Text 4"/>
          <p:cNvSpPr/>
          <p:nvPr/>
        </p:nvSpPr>
        <p:spPr>
          <a:xfrm>
            <a:off x="640080" y="3127248"/>
            <a:ext cx="10881360" cy="320040"/>
          </a:xfrm>
          <a:prstGeom prst="rect">
            <a:avLst/>
          </a:prstGeom>
          <a:noFill/>
          <a:ln/>
        </p:spPr>
        <p:txBody>
          <a:bodyPr wrap="square" lIns="0" tIns="0" rIns="0" bIns="0" rtlCol="0" anchor="ctr"/>
          <a:lstStyle/>
          <a:p>
            <a:pPr indent="0" marL="0">
              <a:buNone/>
            </a:pPr>
            <a:r>
              <a:rPr lang="en-US" sz="1500" b="1" dirty="0">
                <a:solidFill>
                  <a:srgbClr val="1F7A57"/>
                </a:solidFill>
                <a:latin typeface="Courier New" pitchFamily="34" charset="0"/>
                <a:ea typeface="Courier New" pitchFamily="34" charset="-122"/>
                <a:cs typeface="Courier New" pitchFamily="34" charset="-120"/>
              </a:rPr>
              <a:t>Q  </a:t>
            </a:r>
            <a:pPr indent="0" marL="0">
              <a:buNone/>
            </a:pPr>
            <a:r>
              <a:rPr lang="en-US" sz="1500" b="1" dirty="0">
                <a:solidFill>
                  <a:srgbClr val="161A17"/>
                </a:solidFill>
                <a:latin typeface="Calibri" pitchFamily="34" charset="0"/>
                <a:ea typeface="Calibri" pitchFamily="34" charset="-122"/>
                <a:cs typeface="Calibri" pitchFamily="34" charset="-120"/>
              </a:rPr>
              <a:t>Who owns and runs the Commons?</a:t>
            </a:r>
            <a:endParaRPr lang="en-US" sz="1500" dirty="0"/>
          </a:p>
        </p:txBody>
      </p:sp>
      <p:sp>
        <p:nvSpPr>
          <p:cNvPr id="7" name="Text 5"/>
          <p:cNvSpPr/>
          <p:nvPr/>
        </p:nvSpPr>
        <p:spPr>
          <a:xfrm>
            <a:off x="1051560" y="3474720"/>
            <a:ext cx="10469880" cy="777240"/>
          </a:xfrm>
          <a:prstGeom prst="rect">
            <a:avLst/>
          </a:prstGeom>
          <a:noFill/>
          <a:ln/>
        </p:spPr>
        <p:txBody>
          <a:bodyPr wrap="square" lIns="0" tIns="0" rIns="0" bIns="0" rtlCol="0" anchor="t"/>
          <a:lstStyle/>
          <a:p>
            <a:pPr indent="0" marL="0">
              <a:lnSpc>
                <a:spcPts val="1600"/>
              </a:lnSpc>
              <a:buNone/>
            </a:pPr>
            <a:r>
              <a:rPr lang="en-US" sz="1250" dirty="0">
                <a:solidFill>
                  <a:srgbClr val="363C37"/>
                </a:solidFill>
                <a:latin typeface="Calibri" pitchFamily="34" charset="0"/>
                <a:ea typeface="Calibri" pitchFamily="34" charset="-122"/>
                <a:cs typeface="Calibri" pitchFamily="34" charset="-120"/>
              </a:rPr>
              <a:t>A not-for-profit, founded and funded by RiskThinking.AI. RiskThinking is the standard's first maintainer, not its owner; as adoption grows, a neutral foundation follows.</a:t>
            </a:r>
            <a:endParaRPr lang="en-US" sz="1250" dirty="0"/>
          </a:p>
        </p:txBody>
      </p:sp>
      <p:sp>
        <p:nvSpPr>
          <p:cNvPr id="8" name="Text 6"/>
          <p:cNvSpPr/>
          <p:nvPr/>
        </p:nvSpPr>
        <p:spPr>
          <a:xfrm>
            <a:off x="640080" y="4334256"/>
            <a:ext cx="10881360" cy="320040"/>
          </a:xfrm>
          <a:prstGeom prst="rect">
            <a:avLst/>
          </a:prstGeom>
          <a:noFill/>
          <a:ln/>
        </p:spPr>
        <p:txBody>
          <a:bodyPr wrap="square" lIns="0" tIns="0" rIns="0" bIns="0" rtlCol="0" anchor="ctr"/>
          <a:lstStyle/>
          <a:p>
            <a:pPr indent="0" marL="0">
              <a:buNone/>
            </a:pPr>
            <a:r>
              <a:rPr lang="en-US" sz="1500" b="1" dirty="0">
                <a:solidFill>
                  <a:srgbClr val="1F7A57"/>
                </a:solidFill>
                <a:latin typeface="Courier New" pitchFamily="34" charset="0"/>
                <a:ea typeface="Courier New" pitchFamily="34" charset="-122"/>
                <a:cs typeface="Courier New" pitchFamily="34" charset="-120"/>
              </a:rPr>
              <a:t>Q  </a:t>
            </a:r>
            <a:pPr indent="0" marL="0">
              <a:buNone/>
            </a:pPr>
            <a:r>
              <a:rPr lang="en-US" sz="1500" b="1" dirty="0">
                <a:solidFill>
                  <a:srgbClr val="161A17"/>
                </a:solidFill>
                <a:latin typeface="Calibri" pitchFamily="34" charset="0"/>
                <a:ea typeface="Calibri" pitchFamily="34" charset="-122"/>
                <a:cs typeface="Calibri" pitchFamily="34" charset="-120"/>
              </a:rPr>
              <a:t>What if a member later needs high-fidelity data?</a:t>
            </a:r>
            <a:endParaRPr lang="en-US" sz="1500" dirty="0"/>
          </a:p>
        </p:txBody>
      </p:sp>
      <p:sp>
        <p:nvSpPr>
          <p:cNvPr id="9" name="Text 7"/>
          <p:cNvSpPr/>
          <p:nvPr/>
        </p:nvSpPr>
        <p:spPr>
          <a:xfrm>
            <a:off x="1051560" y="4681728"/>
            <a:ext cx="10469880" cy="777240"/>
          </a:xfrm>
          <a:prstGeom prst="rect">
            <a:avLst/>
          </a:prstGeom>
          <a:noFill/>
          <a:ln/>
        </p:spPr>
        <p:txBody>
          <a:bodyPr wrap="square" lIns="0" tIns="0" rIns="0" bIns="0" rtlCol="0" anchor="t"/>
          <a:lstStyle/>
          <a:p>
            <a:pPr indent="0" marL="0">
              <a:lnSpc>
                <a:spcPts val="1600"/>
              </a:lnSpc>
              <a:buNone/>
            </a:pPr>
            <a:r>
              <a:rPr lang="en-US" sz="1250" dirty="0">
                <a:solidFill>
                  <a:srgbClr val="363C37"/>
                </a:solidFill>
                <a:latin typeface="Calibri" pitchFamily="34" charset="0"/>
                <a:ea typeface="Calibri" pitchFamily="34" charset="-122"/>
                <a:cs typeface="Calibri" pitchFamily="34" charset="-120"/>
              </a:rPr>
              <a:t>That is a commercial conversation, and we are happy to have it. Write to academic@riskthinking.ai and we will route it to the right team.</a:t>
            </a:r>
            <a:endParaRPr lang="en-US" sz="1250" dirty="0"/>
          </a:p>
        </p:txBody>
      </p:sp>
      <p:sp>
        <p:nvSpPr>
          <p:cNvPr id="10" name="Text 8"/>
          <p:cNvSpPr/>
          <p:nvPr/>
        </p:nvSpPr>
        <p:spPr>
          <a:xfrm>
            <a:off x="640080" y="5541264"/>
            <a:ext cx="10881360" cy="320040"/>
          </a:xfrm>
          <a:prstGeom prst="rect">
            <a:avLst/>
          </a:prstGeom>
          <a:noFill/>
          <a:ln/>
        </p:spPr>
        <p:txBody>
          <a:bodyPr wrap="square" lIns="0" tIns="0" rIns="0" bIns="0" rtlCol="0" anchor="ctr"/>
          <a:lstStyle/>
          <a:p>
            <a:pPr indent="0" marL="0">
              <a:buNone/>
            </a:pPr>
            <a:r>
              <a:rPr lang="en-US" sz="1500" b="1" dirty="0">
                <a:solidFill>
                  <a:srgbClr val="1F7A57"/>
                </a:solidFill>
                <a:latin typeface="Courier New" pitchFamily="34" charset="0"/>
                <a:ea typeface="Courier New" pitchFamily="34" charset="-122"/>
                <a:cs typeface="Courier New" pitchFamily="34" charset="-120"/>
              </a:rPr>
              <a:t>Q  </a:t>
            </a:r>
            <a:pPr indent="0" marL="0">
              <a:buNone/>
            </a:pPr>
            <a:r>
              <a:rPr lang="en-US" sz="1500" b="1" dirty="0">
                <a:solidFill>
                  <a:srgbClr val="161A17"/>
                </a:solidFill>
                <a:latin typeface="Calibri" pitchFamily="34" charset="0"/>
                <a:ea typeface="Calibri" pitchFamily="34" charset="-122"/>
                <a:cs typeface="Calibri" pitchFamily="34" charset="-120"/>
              </a:rPr>
              <a:t>Can membership be used for commercial work?</a:t>
            </a:r>
            <a:endParaRPr lang="en-US" sz="1500" dirty="0"/>
          </a:p>
        </p:txBody>
      </p:sp>
      <p:sp>
        <p:nvSpPr>
          <p:cNvPr id="11" name="Text 9"/>
          <p:cNvSpPr/>
          <p:nvPr/>
        </p:nvSpPr>
        <p:spPr>
          <a:xfrm>
            <a:off x="1051560" y="5888736"/>
            <a:ext cx="10469880" cy="777240"/>
          </a:xfrm>
          <a:prstGeom prst="rect">
            <a:avLst/>
          </a:prstGeom>
          <a:noFill/>
          <a:ln/>
        </p:spPr>
        <p:txBody>
          <a:bodyPr wrap="square" lIns="0" tIns="0" rIns="0" bIns="0" rtlCol="0" anchor="t"/>
          <a:lstStyle/>
          <a:p>
            <a:pPr indent="0" marL="0">
              <a:lnSpc>
                <a:spcPts val="1600"/>
              </a:lnSpc>
              <a:buNone/>
            </a:pPr>
            <a:r>
              <a:rPr lang="en-US" sz="1250" dirty="0">
                <a:solidFill>
                  <a:srgbClr val="363C37"/>
                </a:solidFill>
                <a:latin typeface="Calibri" pitchFamily="34" charset="0"/>
                <a:ea typeface="Calibri" pitchFamily="34" charset="-122"/>
                <a:cs typeface="Calibri" pitchFamily="34" charset="-120"/>
              </a:rPr>
              <a:t>No. Membership is free for non-commercial research only. Commercial use of the platform or of RiskThinking.AI's data requires a commercial licence.</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6F2EA"/>
        </a:solidFill>
      </p:bgPr>
    </p:bg>
    <p:spTree>
      <p:nvGrpSpPr>
        <p:cNvPr id="1" name=""/>
        <p:cNvGrpSpPr/>
        <p:nvPr/>
      </p:nvGrpSpPr>
      <p:grpSpPr>
        <a:xfrm>
          <a:off x="0" y="0"/>
          <a:ext cx="0" cy="0"/>
          <a:chOff x="0" y="0"/>
          <a:chExt cx="0" cy="0"/>
        </a:xfrm>
      </p:grpSpPr>
      <p:sp>
        <p:nvSpPr>
          <p:cNvPr id="2" name="Text 0"/>
          <p:cNvSpPr/>
          <p:nvPr/>
        </p:nvSpPr>
        <p:spPr>
          <a:xfrm>
            <a:off x="640080" y="502920"/>
            <a:ext cx="8229600" cy="292608"/>
          </a:xfrm>
          <a:prstGeom prst="rect">
            <a:avLst/>
          </a:prstGeom>
          <a:noFill/>
          <a:ln/>
        </p:spPr>
        <p:txBody>
          <a:bodyPr wrap="square" lIns="0" tIns="0" rIns="0" bIns="0" rtlCol="0" anchor="ctr"/>
          <a:lstStyle/>
          <a:p>
            <a:pPr indent="0" marL="0">
              <a:buNone/>
            </a:pPr>
            <a:r>
              <a:rPr lang="en-US" sz="1200" b="1" spc="200" kern="0" dirty="0">
                <a:solidFill>
                  <a:srgbClr val="114A35"/>
                </a:solidFill>
                <a:latin typeface="Courier New" pitchFamily="34" charset="0"/>
                <a:ea typeface="Courier New" pitchFamily="34" charset="-122"/>
                <a:cs typeface="Courier New" pitchFamily="34" charset="-120"/>
              </a:rPr>
              <a:t>THE ECOSYSTEM</a:t>
            </a:r>
            <a:endParaRPr lang="en-US" sz="1200" dirty="0"/>
          </a:p>
        </p:txBody>
      </p:sp>
      <p:sp>
        <p:nvSpPr>
          <p:cNvPr id="3" name="Text 1"/>
          <p:cNvSpPr/>
          <p:nvPr/>
        </p:nvSpPr>
        <p:spPr>
          <a:xfrm>
            <a:off x="640080" y="868680"/>
            <a:ext cx="10972800" cy="777240"/>
          </a:xfrm>
          <a:prstGeom prst="rect">
            <a:avLst/>
          </a:prstGeom>
          <a:noFill/>
          <a:ln/>
        </p:spPr>
        <p:txBody>
          <a:bodyPr wrap="square" lIns="0" tIns="0" rIns="0" bIns="0" rtlCol="0" anchor="ctr"/>
          <a:lstStyle/>
          <a:p>
            <a:pPr indent="0" marL="0">
              <a:buNone/>
            </a:pPr>
            <a:r>
              <a:rPr lang="en-US" sz="3100" b="1" dirty="0">
                <a:solidFill>
                  <a:srgbClr val="161A17"/>
                </a:solidFill>
                <a:latin typeface="Calibri" pitchFamily="34" charset="0"/>
                <a:ea typeface="Calibri" pitchFamily="34" charset="-122"/>
                <a:cs typeface="Calibri" pitchFamily="34" charset="-120"/>
              </a:rPr>
              <a:t>What we are looking for </a:t>
            </a:r>
            <a:pPr indent="0" marL="0">
              <a:buNone/>
            </a:pPr>
            <a:r>
              <a:rPr lang="en-US" sz="3100" b="1" dirty="0">
                <a:solidFill>
                  <a:srgbClr val="1F7A57"/>
                </a:solidFill>
                <a:latin typeface="Calibri" pitchFamily="34" charset="0"/>
                <a:ea typeface="Calibri" pitchFamily="34" charset="-122"/>
                <a:cs typeface="Calibri" pitchFamily="34" charset="-120"/>
              </a:rPr>
              <a:t>partners to build.</a:t>
            </a:r>
            <a:endParaRPr lang="en-US" sz="3100" dirty="0"/>
          </a:p>
        </p:txBody>
      </p:sp>
      <p:sp>
        <p:nvSpPr>
          <p:cNvPr id="4" name="Shape 2"/>
          <p:cNvSpPr/>
          <p:nvPr/>
        </p:nvSpPr>
        <p:spPr>
          <a:xfrm>
            <a:off x="640080" y="1874520"/>
            <a:ext cx="5394960" cy="1371600"/>
          </a:xfrm>
          <a:prstGeom prst="roundRect">
            <a:avLst>
              <a:gd name="adj" fmla="val 4667"/>
            </a:avLst>
          </a:prstGeom>
          <a:solidFill>
            <a:srgbClr val="FBF8F2"/>
          </a:solidFill>
          <a:ln w="9525">
            <a:solidFill>
              <a:srgbClr val="E4DDCF"/>
            </a:solidFill>
            <a:prstDash val="solid"/>
          </a:ln>
        </p:spPr>
      </p:sp>
      <p:sp>
        <p:nvSpPr>
          <p:cNvPr id="5" name="Text 3"/>
          <p:cNvSpPr/>
          <p:nvPr/>
        </p:nvSpPr>
        <p:spPr>
          <a:xfrm>
            <a:off x="868680" y="1984248"/>
            <a:ext cx="4937760" cy="310896"/>
          </a:xfrm>
          <a:prstGeom prst="rect">
            <a:avLst/>
          </a:prstGeom>
          <a:noFill/>
          <a:ln/>
        </p:spPr>
        <p:txBody>
          <a:bodyPr wrap="square" lIns="0" tIns="0" rIns="0" bIns="0" rtlCol="0" anchor="ctr"/>
          <a:lstStyle/>
          <a:p>
            <a:pPr indent="0" marL="0">
              <a:buNone/>
            </a:pPr>
            <a:r>
              <a:rPr lang="en-US" sz="1500" b="1" dirty="0">
                <a:solidFill>
                  <a:srgbClr val="161A17"/>
                </a:solidFill>
                <a:latin typeface="Calibri" pitchFamily="34" charset="0"/>
                <a:ea typeface="Calibri" pitchFamily="34" charset="-122"/>
                <a:cs typeface="Calibri" pitchFamily="34" charset="-120"/>
              </a:rPr>
              <a:t>Conforming data products</a:t>
            </a:r>
            <a:endParaRPr lang="en-US" sz="1500" dirty="0"/>
          </a:p>
        </p:txBody>
      </p:sp>
      <p:sp>
        <p:nvSpPr>
          <p:cNvPr id="6" name="Text 4"/>
          <p:cNvSpPr/>
          <p:nvPr/>
        </p:nvSpPr>
        <p:spPr>
          <a:xfrm>
            <a:off x="868680" y="2313432"/>
            <a:ext cx="4937760" cy="868680"/>
          </a:xfrm>
          <a:prstGeom prst="rect">
            <a:avLst/>
          </a:prstGeom>
          <a:noFill/>
          <a:ln/>
        </p:spPr>
        <p:txBody>
          <a:bodyPr wrap="square" lIns="0" tIns="0" rIns="0" bIns="0" rtlCol="0" anchor="t"/>
          <a:lstStyle/>
          <a:p>
            <a:pPr indent="0" marL="0">
              <a:lnSpc>
                <a:spcPts val="1500"/>
              </a:lnSpc>
              <a:buNone/>
            </a:pPr>
            <a:r>
              <a:rPr lang="en-US" sz="1200" dirty="0">
                <a:solidFill>
                  <a:srgbClr val="363C37"/>
                </a:solidFill>
                <a:latin typeface="Calibri" pitchFamily="34" charset="0"/>
                <a:ea typeface="Calibri" pitchFamily="34" charset="-122"/>
                <a:cs typeface="Calibri" pitchFamily="34" charset="-120"/>
              </a:rPr>
              <a:t>Hazard, asset, and exposure data published against the OCRF input contracts, including from providers who compete with RiskThinking.AI.</a:t>
            </a:r>
            <a:endParaRPr lang="en-US" sz="1200" dirty="0"/>
          </a:p>
        </p:txBody>
      </p:sp>
      <p:sp>
        <p:nvSpPr>
          <p:cNvPr id="7" name="Shape 5"/>
          <p:cNvSpPr/>
          <p:nvPr/>
        </p:nvSpPr>
        <p:spPr>
          <a:xfrm>
            <a:off x="6263640" y="1874520"/>
            <a:ext cx="5394960" cy="1371600"/>
          </a:xfrm>
          <a:prstGeom prst="roundRect">
            <a:avLst>
              <a:gd name="adj" fmla="val 4667"/>
            </a:avLst>
          </a:prstGeom>
          <a:solidFill>
            <a:srgbClr val="FBF8F2"/>
          </a:solidFill>
          <a:ln w="9525">
            <a:solidFill>
              <a:srgbClr val="E4DDCF"/>
            </a:solidFill>
            <a:prstDash val="solid"/>
          </a:ln>
        </p:spPr>
      </p:sp>
      <p:sp>
        <p:nvSpPr>
          <p:cNvPr id="8" name="Text 6"/>
          <p:cNvSpPr/>
          <p:nvPr/>
        </p:nvSpPr>
        <p:spPr>
          <a:xfrm>
            <a:off x="6492240" y="1984248"/>
            <a:ext cx="4937760" cy="310896"/>
          </a:xfrm>
          <a:prstGeom prst="rect">
            <a:avLst/>
          </a:prstGeom>
          <a:noFill/>
          <a:ln/>
        </p:spPr>
        <p:txBody>
          <a:bodyPr wrap="square" lIns="0" tIns="0" rIns="0" bIns="0" rtlCol="0" anchor="ctr"/>
          <a:lstStyle/>
          <a:p>
            <a:pPr indent="0" marL="0">
              <a:buNone/>
            </a:pPr>
            <a:r>
              <a:rPr lang="en-US" sz="1500" b="1" dirty="0">
                <a:solidFill>
                  <a:srgbClr val="161A17"/>
                </a:solidFill>
                <a:latin typeface="Calibri" pitchFamily="34" charset="0"/>
                <a:ea typeface="Calibri" pitchFamily="34" charset="-122"/>
                <a:cs typeface="Calibri" pitchFamily="34" charset="-120"/>
              </a:rPr>
              <a:t>Impact functions</a:t>
            </a:r>
            <a:endParaRPr lang="en-US" sz="1500" dirty="0"/>
          </a:p>
        </p:txBody>
      </p:sp>
      <p:sp>
        <p:nvSpPr>
          <p:cNvPr id="9" name="Text 7"/>
          <p:cNvSpPr/>
          <p:nvPr/>
        </p:nvSpPr>
        <p:spPr>
          <a:xfrm>
            <a:off x="6492240" y="2313432"/>
            <a:ext cx="4937760" cy="868680"/>
          </a:xfrm>
          <a:prstGeom prst="rect">
            <a:avLst/>
          </a:prstGeom>
          <a:noFill/>
          <a:ln/>
        </p:spPr>
        <p:txBody>
          <a:bodyPr wrap="square" lIns="0" tIns="0" rIns="0" bIns="0" rtlCol="0" anchor="t"/>
          <a:lstStyle/>
          <a:p>
            <a:pPr indent="0" marL="0">
              <a:lnSpc>
                <a:spcPts val="1500"/>
              </a:lnSpc>
              <a:buNone/>
            </a:pPr>
            <a:r>
              <a:rPr lang="en-US" sz="1200" dirty="0">
                <a:solidFill>
                  <a:srgbClr val="363C37"/>
                </a:solidFill>
                <a:latin typeface="Calibri" pitchFamily="34" charset="0"/>
                <a:ea typeface="Calibri" pitchFamily="34" charset="-122"/>
                <a:cs typeface="Calibri" pitchFamily="34" charset="-120"/>
              </a:rPr>
              <a:t>Sector-, peril-, and region-specific damage functions, contributed to the open library or offered commercially against the spec.</a:t>
            </a:r>
            <a:endParaRPr lang="en-US" sz="1200" dirty="0"/>
          </a:p>
        </p:txBody>
      </p:sp>
      <p:sp>
        <p:nvSpPr>
          <p:cNvPr id="10" name="Shape 8"/>
          <p:cNvSpPr/>
          <p:nvPr/>
        </p:nvSpPr>
        <p:spPr>
          <a:xfrm>
            <a:off x="640080" y="3429000"/>
            <a:ext cx="5394960" cy="1371600"/>
          </a:xfrm>
          <a:prstGeom prst="roundRect">
            <a:avLst>
              <a:gd name="adj" fmla="val 4667"/>
            </a:avLst>
          </a:prstGeom>
          <a:solidFill>
            <a:srgbClr val="FBF8F2"/>
          </a:solidFill>
          <a:ln w="9525">
            <a:solidFill>
              <a:srgbClr val="E4DDCF"/>
            </a:solidFill>
            <a:prstDash val="solid"/>
          </a:ln>
        </p:spPr>
      </p:sp>
      <p:sp>
        <p:nvSpPr>
          <p:cNvPr id="11" name="Text 9"/>
          <p:cNvSpPr/>
          <p:nvPr/>
        </p:nvSpPr>
        <p:spPr>
          <a:xfrm>
            <a:off x="868680" y="3538728"/>
            <a:ext cx="4937760" cy="310896"/>
          </a:xfrm>
          <a:prstGeom prst="rect">
            <a:avLst/>
          </a:prstGeom>
          <a:noFill/>
          <a:ln/>
        </p:spPr>
        <p:txBody>
          <a:bodyPr wrap="square" lIns="0" tIns="0" rIns="0" bIns="0" rtlCol="0" anchor="ctr"/>
          <a:lstStyle/>
          <a:p>
            <a:pPr indent="0" marL="0">
              <a:buNone/>
            </a:pPr>
            <a:r>
              <a:rPr lang="en-US" sz="1500" b="1" dirty="0">
                <a:solidFill>
                  <a:srgbClr val="161A17"/>
                </a:solidFill>
                <a:latin typeface="Calibri" pitchFamily="34" charset="0"/>
                <a:ea typeface="Calibri" pitchFamily="34" charset="-122"/>
                <a:cs typeface="Calibri" pitchFamily="34" charset="-120"/>
              </a:rPr>
              <a:t>Integrations &amp; connectors</a:t>
            </a:r>
            <a:endParaRPr lang="en-US" sz="1500" dirty="0"/>
          </a:p>
        </p:txBody>
      </p:sp>
      <p:sp>
        <p:nvSpPr>
          <p:cNvPr id="12" name="Text 10"/>
          <p:cNvSpPr/>
          <p:nvPr/>
        </p:nvSpPr>
        <p:spPr>
          <a:xfrm>
            <a:off x="868680" y="3867912"/>
            <a:ext cx="4937760" cy="868680"/>
          </a:xfrm>
          <a:prstGeom prst="rect">
            <a:avLst/>
          </a:prstGeom>
          <a:noFill/>
          <a:ln/>
        </p:spPr>
        <p:txBody>
          <a:bodyPr wrap="square" lIns="0" tIns="0" rIns="0" bIns="0" rtlCol="0" anchor="t"/>
          <a:lstStyle/>
          <a:p>
            <a:pPr indent="0" marL="0">
              <a:lnSpc>
                <a:spcPts val="1500"/>
              </a:lnSpc>
              <a:buNone/>
            </a:pPr>
            <a:r>
              <a:rPr lang="en-US" sz="1200" dirty="0">
                <a:solidFill>
                  <a:srgbClr val="363C37"/>
                </a:solidFill>
                <a:latin typeface="Calibri" pitchFamily="34" charset="0"/>
                <a:ea typeface="Calibri" pitchFamily="34" charset="-122"/>
                <a:cs typeface="Calibri" pitchFamily="34" charset="-120"/>
              </a:rPr>
              <a:t>Bridges into risk platforms, portfolio systems, GIS tools, reporting workflows, and cloud data platforms.</a:t>
            </a:r>
            <a:endParaRPr lang="en-US" sz="1200" dirty="0"/>
          </a:p>
        </p:txBody>
      </p:sp>
      <p:sp>
        <p:nvSpPr>
          <p:cNvPr id="13" name="Shape 11"/>
          <p:cNvSpPr/>
          <p:nvPr/>
        </p:nvSpPr>
        <p:spPr>
          <a:xfrm>
            <a:off x="6263640" y="3429000"/>
            <a:ext cx="5394960" cy="1371600"/>
          </a:xfrm>
          <a:prstGeom prst="roundRect">
            <a:avLst>
              <a:gd name="adj" fmla="val 4667"/>
            </a:avLst>
          </a:prstGeom>
          <a:solidFill>
            <a:srgbClr val="FBF8F2"/>
          </a:solidFill>
          <a:ln w="9525">
            <a:solidFill>
              <a:srgbClr val="E4DDCF"/>
            </a:solidFill>
            <a:prstDash val="solid"/>
          </a:ln>
        </p:spPr>
      </p:sp>
      <p:sp>
        <p:nvSpPr>
          <p:cNvPr id="14" name="Text 12"/>
          <p:cNvSpPr/>
          <p:nvPr/>
        </p:nvSpPr>
        <p:spPr>
          <a:xfrm>
            <a:off x="6492240" y="3538728"/>
            <a:ext cx="4937760" cy="310896"/>
          </a:xfrm>
          <a:prstGeom prst="rect">
            <a:avLst/>
          </a:prstGeom>
          <a:noFill/>
          <a:ln/>
        </p:spPr>
        <p:txBody>
          <a:bodyPr wrap="square" lIns="0" tIns="0" rIns="0" bIns="0" rtlCol="0" anchor="ctr"/>
          <a:lstStyle/>
          <a:p>
            <a:pPr indent="0" marL="0">
              <a:buNone/>
            </a:pPr>
            <a:r>
              <a:rPr lang="en-US" sz="1500" b="1" dirty="0">
                <a:solidFill>
                  <a:srgbClr val="161A17"/>
                </a:solidFill>
                <a:latin typeface="Calibri" pitchFamily="34" charset="0"/>
                <a:ea typeface="Calibri" pitchFamily="34" charset="-122"/>
                <a:cs typeface="Calibri" pitchFamily="34" charset="-120"/>
              </a:rPr>
              <a:t>Implementations &amp; tooling</a:t>
            </a:r>
            <a:endParaRPr lang="en-US" sz="1500" dirty="0"/>
          </a:p>
        </p:txBody>
      </p:sp>
      <p:sp>
        <p:nvSpPr>
          <p:cNvPr id="15" name="Text 13"/>
          <p:cNvSpPr/>
          <p:nvPr/>
        </p:nvSpPr>
        <p:spPr>
          <a:xfrm>
            <a:off x="6492240" y="3867912"/>
            <a:ext cx="4937760" cy="868680"/>
          </a:xfrm>
          <a:prstGeom prst="rect">
            <a:avLst/>
          </a:prstGeom>
          <a:noFill/>
          <a:ln/>
        </p:spPr>
        <p:txBody>
          <a:bodyPr wrap="square" lIns="0" tIns="0" rIns="0" bIns="0" rtlCol="0" anchor="t"/>
          <a:lstStyle/>
          <a:p>
            <a:pPr indent="0" marL="0">
              <a:lnSpc>
                <a:spcPts val="1500"/>
              </a:lnSpc>
              <a:buNone/>
            </a:pPr>
            <a:r>
              <a:rPr lang="en-US" sz="1200" dirty="0">
                <a:solidFill>
                  <a:srgbClr val="363C37"/>
                </a:solidFill>
                <a:latin typeface="Calibri" pitchFamily="34" charset="0"/>
                <a:ea typeface="Calibri" pitchFamily="34" charset="-122"/>
                <a:cs typeface="Calibri" pitchFamily="34" charset="-120"/>
              </a:rPr>
              <a:t>Alternative pipelines, validation and conformance tools, benchmarking suites, and developer utilities.</a:t>
            </a:r>
            <a:endParaRPr lang="en-US" sz="1200" dirty="0"/>
          </a:p>
        </p:txBody>
      </p:sp>
      <p:sp>
        <p:nvSpPr>
          <p:cNvPr id="16" name="Shape 14"/>
          <p:cNvSpPr/>
          <p:nvPr/>
        </p:nvSpPr>
        <p:spPr>
          <a:xfrm>
            <a:off x="640080" y="4983480"/>
            <a:ext cx="5394960" cy="1371600"/>
          </a:xfrm>
          <a:prstGeom prst="roundRect">
            <a:avLst>
              <a:gd name="adj" fmla="val 4667"/>
            </a:avLst>
          </a:prstGeom>
          <a:solidFill>
            <a:srgbClr val="FBF8F2"/>
          </a:solidFill>
          <a:ln w="9525">
            <a:solidFill>
              <a:srgbClr val="E4DDCF"/>
            </a:solidFill>
            <a:prstDash val="solid"/>
          </a:ln>
        </p:spPr>
      </p:sp>
      <p:sp>
        <p:nvSpPr>
          <p:cNvPr id="17" name="Text 15"/>
          <p:cNvSpPr/>
          <p:nvPr/>
        </p:nvSpPr>
        <p:spPr>
          <a:xfrm>
            <a:off x="868680" y="5093208"/>
            <a:ext cx="4937760" cy="310896"/>
          </a:xfrm>
          <a:prstGeom prst="rect">
            <a:avLst/>
          </a:prstGeom>
          <a:noFill/>
          <a:ln/>
        </p:spPr>
        <p:txBody>
          <a:bodyPr wrap="square" lIns="0" tIns="0" rIns="0" bIns="0" rtlCol="0" anchor="ctr"/>
          <a:lstStyle/>
          <a:p>
            <a:pPr indent="0" marL="0">
              <a:buNone/>
            </a:pPr>
            <a:r>
              <a:rPr lang="en-US" sz="1500" b="1" dirty="0">
                <a:solidFill>
                  <a:srgbClr val="161A17"/>
                </a:solidFill>
                <a:latin typeface="Calibri" pitchFamily="34" charset="0"/>
                <a:ea typeface="Calibri" pitchFamily="34" charset="-122"/>
                <a:cs typeface="Calibri" pitchFamily="34" charset="-120"/>
              </a:rPr>
              <a:t>Research &amp; methods</a:t>
            </a:r>
            <a:endParaRPr lang="en-US" sz="1500" dirty="0"/>
          </a:p>
        </p:txBody>
      </p:sp>
      <p:sp>
        <p:nvSpPr>
          <p:cNvPr id="18" name="Text 16"/>
          <p:cNvSpPr/>
          <p:nvPr/>
        </p:nvSpPr>
        <p:spPr>
          <a:xfrm>
            <a:off x="868680" y="5422392"/>
            <a:ext cx="4937760" cy="868680"/>
          </a:xfrm>
          <a:prstGeom prst="rect">
            <a:avLst/>
          </a:prstGeom>
          <a:noFill/>
          <a:ln/>
        </p:spPr>
        <p:txBody>
          <a:bodyPr wrap="square" lIns="0" tIns="0" rIns="0" bIns="0" rtlCol="0" anchor="t"/>
          <a:lstStyle/>
          <a:p>
            <a:pPr indent="0" marL="0">
              <a:lnSpc>
                <a:spcPts val="1500"/>
              </a:lnSpc>
              <a:buNone/>
            </a:pPr>
            <a:r>
              <a:rPr lang="en-US" sz="1200" dirty="0">
                <a:solidFill>
                  <a:srgbClr val="363C37"/>
                </a:solidFill>
                <a:latin typeface="Calibri" pitchFamily="34" charset="0"/>
                <a:ea typeface="Calibri" pitchFamily="34" charset="-122"/>
                <a:cs typeface="Calibri" pitchFamily="34" charset="-120"/>
              </a:rPr>
              <a:t>Work that tests, extends, and improves the methods encoded in the spec, published so others can reproduce it.</a:t>
            </a:r>
            <a:endParaRPr lang="en-US" sz="1200" dirty="0"/>
          </a:p>
        </p:txBody>
      </p:sp>
      <p:sp>
        <p:nvSpPr>
          <p:cNvPr id="19" name="Shape 17"/>
          <p:cNvSpPr/>
          <p:nvPr/>
        </p:nvSpPr>
        <p:spPr>
          <a:xfrm>
            <a:off x="6263640" y="4983480"/>
            <a:ext cx="5394960" cy="1371600"/>
          </a:xfrm>
          <a:prstGeom prst="roundRect">
            <a:avLst>
              <a:gd name="adj" fmla="val 4667"/>
            </a:avLst>
          </a:prstGeom>
          <a:solidFill>
            <a:srgbClr val="FBF8F2"/>
          </a:solidFill>
          <a:ln w="9525">
            <a:solidFill>
              <a:srgbClr val="E4DDCF"/>
            </a:solidFill>
            <a:prstDash val="solid"/>
          </a:ln>
        </p:spPr>
      </p:sp>
      <p:sp>
        <p:nvSpPr>
          <p:cNvPr id="20" name="Text 18"/>
          <p:cNvSpPr/>
          <p:nvPr/>
        </p:nvSpPr>
        <p:spPr>
          <a:xfrm>
            <a:off x="6492240" y="5093208"/>
            <a:ext cx="4937760" cy="310896"/>
          </a:xfrm>
          <a:prstGeom prst="rect">
            <a:avLst/>
          </a:prstGeom>
          <a:noFill/>
          <a:ln/>
        </p:spPr>
        <p:txBody>
          <a:bodyPr wrap="square" lIns="0" tIns="0" rIns="0" bIns="0" rtlCol="0" anchor="ctr"/>
          <a:lstStyle/>
          <a:p>
            <a:pPr indent="0" marL="0">
              <a:buNone/>
            </a:pPr>
            <a:r>
              <a:rPr lang="en-US" sz="1500" b="1" dirty="0">
                <a:solidFill>
                  <a:srgbClr val="161A17"/>
                </a:solidFill>
                <a:latin typeface="Calibri" pitchFamily="34" charset="0"/>
                <a:ea typeface="Calibri" pitchFamily="34" charset="-122"/>
                <a:cs typeface="Calibri" pitchFamily="34" charset="-120"/>
              </a:rPr>
              <a:t>Applications</a:t>
            </a:r>
            <a:endParaRPr lang="en-US" sz="1500" dirty="0"/>
          </a:p>
        </p:txBody>
      </p:sp>
      <p:sp>
        <p:nvSpPr>
          <p:cNvPr id="21" name="Text 19"/>
          <p:cNvSpPr/>
          <p:nvPr/>
        </p:nvSpPr>
        <p:spPr>
          <a:xfrm>
            <a:off x="6492240" y="5422392"/>
            <a:ext cx="4937760" cy="868680"/>
          </a:xfrm>
          <a:prstGeom prst="rect">
            <a:avLst/>
          </a:prstGeom>
          <a:noFill/>
          <a:ln/>
        </p:spPr>
        <p:txBody>
          <a:bodyPr wrap="square" lIns="0" tIns="0" rIns="0" bIns="0" rtlCol="0" anchor="t"/>
          <a:lstStyle/>
          <a:p>
            <a:pPr indent="0" marL="0">
              <a:lnSpc>
                <a:spcPts val="1500"/>
              </a:lnSpc>
              <a:buNone/>
            </a:pPr>
            <a:r>
              <a:rPr lang="en-US" sz="1200" dirty="0">
                <a:solidFill>
                  <a:srgbClr val="363C37"/>
                </a:solidFill>
                <a:latin typeface="Calibri" pitchFamily="34" charset="0"/>
                <a:ea typeface="Calibri" pitchFamily="34" charset="-122"/>
                <a:cs typeface="Calibri" pitchFamily="34" charset="-120"/>
              </a:rPr>
              <a:t>Decision tools for underwriting, lending, asset management, supply chain, infrastructure planning, and regulatory reporting.</a:t>
            </a:r>
            <a:endParaRPr lang="en-US"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6F2EA"/>
        </a:solidFill>
      </p:bgPr>
    </p:bg>
    <p:spTree>
      <p:nvGrpSpPr>
        <p:cNvPr id="1" name=""/>
        <p:cNvGrpSpPr/>
        <p:nvPr/>
      </p:nvGrpSpPr>
      <p:grpSpPr>
        <a:xfrm>
          <a:off x="0" y="0"/>
          <a:ext cx="0" cy="0"/>
          <a:chOff x="0" y="0"/>
          <a:chExt cx="0" cy="0"/>
        </a:xfrm>
      </p:grpSpPr>
      <p:sp>
        <p:nvSpPr>
          <p:cNvPr id="2" name="Text 0"/>
          <p:cNvSpPr/>
          <p:nvPr/>
        </p:nvSpPr>
        <p:spPr>
          <a:xfrm>
            <a:off x="640080" y="502920"/>
            <a:ext cx="8229600" cy="292608"/>
          </a:xfrm>
          <a:prstGeom prst="rect">
            <a:avLst/>
          </a:prstGeom>
          <a:noFill/>
          <a:ln/>
        </p:spPr>
        <p:txBody>
          <a:bodyPr wrap="square" lIns="0" tIns="0" rIns="0" bIns="0" rtlCol="0" anchor="ctr"/>
          <a:lstStyle/>
          <a:p>
            <a:pPr indent="0" marL="0">
              <a:buNone/>
            </a:pPr>
            <a:r>
              <a:rPr lang="en-US" sz="1200" b="1" spc="200" kern="0" dirty="0">
                <a:solidFill>
                  <a:srgbClr val="114A35"/>
                </a:solidFill>
                <a:latin typeface="Courier New" pitchFamily="34" charset="0"/>
                <a:ea typeface="Courier New" pitchFamily="34" charset="-122"/>
                <a:cs typeface="Courier New" pitchFamily="34" charset="-120"/>
              </a:rPr>
              <a:t>BUILDING IN THE ECOSYSTEM</a:t>
            </a:r>
            <a:endParaRPr lang="en-US" sz="1200" dirty="0"/>
          </a:p>
        </p:txBody>
      </p:sp>
      <p:sp>
        <p:nvSpPr>
          <p:cNvPr id="3" name="Text 1"/>
          <p:cNvSpPr/>
          <p:nvPr/>
        </p:nvSpPr>
        <p:spPr>
          <a:xfrm>
            <a:off x="640080" y="868680"/>
            <a:ext cx="10972800" cy="777240"/>
          </a:xfrm>
          <a:prstGeom prst="rect">
            <a:avLst/>
          </a:prstGeom>
          <a:noFill/>
          <a:ln/>
        </p:spPr>
        <p:txBody>
          <a:bodyPr wrap="square" lIns="0" tIns="0" rIns="0" bIns="0" rtlCol="0" anchor="ctr"/>
          <a:lstStyle/>
          <a:p>
            <a:pPr indent="0" marL="0">
              <a:buNone/>
            </a:pPr>
            <a:r>
              <a:rPr lang="en-US" sz="3100" b="1" dirty="0">
                <a:solidFill>
                  <a:srgbClr val="161A17"/>
                </a:solidFill>
                <a:latin typeface="Calibri" pitchFamily="34" charset="0"/>
                <a:ea typeface="Calibri" pitchFamily="34" charset="-122"/>
                <a:cs typeface="Calibri" pitchFamily="34" charset="-120"/>
              </a:rPr>
              <a:t>From clone </a:t>
            </a:r>
            <a:pPr indent="0" marL="0">
              <a:buNone/>
            </a:pPr>
            <a:r>
              <a:rPr lang="en-US" sz="3100" b="1" dirty="0">
                <a:solidFill>
                  <a:srgbClr val="1F7A57"/>
                </a:solidFill>
                <a:latin typeface="Calibri" pitchFamily="34" charset="0"/>
                <a:ea typeface="Calibri" pitchFamily="34" charset="-122"/>
                <a:cs typeface="Calibri" pitchFamily="34" charset="-120"/>
              </a:rPr>
              <a:t>to shipped, in six steps.</a:t>
            </a:r>
            <a:endParaRPr lang="en-US" sz="3100" dirty="0"/>
          </a:p>
        </p:txBody>
      </p:sp>
      <p:sp>
        <p:nvSpPr>
          <p:cNvPr id="4" name="Shape 2"/>
          <p:cNvSpPr/>
          <p:nvPr/>
        </p:nvSpPr>
        <p:spPr>
          <a:xfrm>
            <a:off x="640080" y="1965960"/>
            <a:ext cx="384048" cy="384048"/>
          </a:xfrm>
          <a:prstGeom prst="roundRect">
            <a:avLst>
              <a:gd name="adj" fmla="val 50000"/>
            </a:avLst>
          </a:prstGeom>
          <a:solidFill>
            <a:srgbClr val="1F7A57"/>
          </a:solidFill>
          <a:ln/>
        </p:spPr>
      </p:sp>
      <p:sp>
        <p:nvSpPr>
          <p:cNvPr id="5" name="Text 3"/>
          <p:cNvSpPr/>
          <p:nvPr/>
        </p:nvSpPr>
        <p:spPr>
          <a:xfrm>
            <a:off x="640080" y="1965960"/>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ourier New" pitchFamily="34" charset="0"/>
                <a:ea typeface="Courier New" pitchFamily="34" charset="-122"/>
                <a:cs typeface="Courier New" pitchFamily="34" charset="-120"/>
              </a:rPr>
              <a:t>1</a:t>
            </a:r>
            <a:endParaRPr lang="en-US" sz="1300" dirty="0"/>
          </a:p>
        </p:txBody>
      </p:sp>
      <p:sp>
        <p:nvSpPr>
          <p:cNvPr id="6" name="Text 4"/>
          <p:cNvSpPr/>
          <p:nvPr/>
        </p:nvSpPr>
        <p:spPr>
          <a:xfrm>
            <a:off x="1188720" y="1874520"/>
            <a:ext cx="4892040" cy="329184"/>
          </a:xfrm>
          <a:prstGeom prst="rect">
            <a:avLst/>
          </a:prstGeom>
          <a:noFill/>
          <a:ln/>
        </p:spPr>
        <p:txBody>
          <a:bodyPr wrap="square" lIns="0" tIns="0" rIns="0" bIns="0" rtlCol="0" anchor="ctr"/>
          <a:lstStyle/>
          <a:p>
            <a:pPr indent="0" marL="0">
              <a:buNone/>
            </a:pPr>
            <a:r>
              <a:rPr lang="en-US" sz="1550" b="1" dirty="0">
                <a:solidFill>
                  <a:srgbClr val="161A17"/>
                </a:solidFill>
                <a:latin typeface="Calibri" pitchFamily="34" charset="0"/>
                <a:ea typeface="Calibri" pitchFamily="34" charset="-122"/>
                <a:cs typeface="Calibri" pitchFamily="34" charset="-120"/>
              </a:rPr>
              <a:t>Orient</a:t>
            </a:r>
            <a:endParaRPr lang="en-US" sz="1550" dirty="0"/>
          </a:p>
        </p:txBody>
      </p:sp>
      <p:sp>
        <p:nvSpPr>
          <p:cNvPr id="7" name="Text 5"/>
          <p:cNvSpPr/>
          <p:nvPr/>
        </p:nvSpPr>
        <p:spPr>
          <a:xfrm>
            <a:off x="1188720" y="2221992"/>
            <a:ext cx="4892040" cy="1051560"/>
          </a:xfrm>
          <a:prstGeom prst="rect">
            <a:avLst/>
          </a:prstGeom>
          <a:noFill/>
          <a:ln/>
        </p:spPr>
        <p:txBody>
          <a:bodyPr wrap="square" lIns="0" tIns="0" rIns="0" bIns="0" rtlCol="0" anchor="t"/>
          <a:lstStyle/>
          <a:p>
            <a:pPr indent="0" marL="0">
              <a:lnSpc>
                <a:spcPts val="1500"/>
              </a:lnSpc>
              <a:buNone/>
            </a:pPr>
            <a:r>
              <a:rPr lang="en-US" sz="1150" dirty="0">
                <a:solidFill>
                  <a:srgbClr val="363C37"/>
                </a:solidFill>
                <a:latin typeface="Calibri" pitchFamily="34" charset="0"/>
                <a:ea typeface="Calibri" pitchFamily="34" charset="-122"/>
                <a:cs typeface="Calibri" pitchFamily="34" charset="-120"/>
              </a:rPr>
              <a:t>Read the OCRF spec and the three input contracts. Clone Ecofusion and run it end to end on the reference data: a day or two to a working mental model.</a:t>
            </a:r>
            <a:endParaRPr lang="en-US" sz="1150" dirty="0"/>
          </a:p>
        </p:txBody>
      </p:sp>
      <p:sp>
        <p:nvSpPr>
          <p:cNvPr id="8" name="Shape 6"/>
          <p:cNvSpPr/>
          <p:nvPr/>
        </p:nvSpPr>
        <p:spPr>
          <a:xfrm>
            <a:off x="6263640" y="1965960"/>
            <a:ext cx="384048" cy="384048"/>
          </a:xfrm>
          <a:prstGeom prst="roundRect">
            <a:avLst>
              <a:gd name="adj" fmla="val 50000"/>
            </a:avLst>
          </a:prstGeom>
          <a:solidFill>
            <a:srgbClr val="1F7A57"/>
          </a:solidFill>
          <a:ln/>
        </p:spPr>
      </p:sp>
      <p:sp>
        <p:nvSpPr>
          <p:cNvPr id="9" name="Text 7"/>
          <p:cNvSpPr/>
          <p:nvPr/>
        </p:nvSpPr>
        <p:spPr>
          <a:xfrm>
            <a:off x="6263640" y="1965960"/>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ourier New" pitchFamily="34" charset="0"/>
                <a:ea typeface="Courier New" pitchFamily="34" charset="-122"/>
                <a:cs typeface="Courier New" pitchFamily="34" charset="-120"/>
              </a:rPr>
              <a:t>2</a:t>
            </a:r>
            <a:endParaRPr lang="en-US" sz="1300" dirty="0"/>
          </a:p>
        </p:txBody>
      </p:sp>
      <p:sp>
        <p:nvSpPr>
          <p:cNvPr id="10" name="Text 8"/>
          <p:cNvSpPr/>
          <p:nvPr/>
        </p:nvSpPr>
        <p:spPr>
          <a:xfrm>
            <a:off x="6812280" y="1874520"/>
            <a:ext cx="4892040" cy="329184"/>
          </a:xfrm>
          <a:prstGeom prst="rect">
            <a:avLst/>
          </a:prstGeom>
          <a:noFill/>
          <a:ln/>
        </p:spPr>
        <p:txBody>
          <a:bodyPr wrap="square" lIns="0" tIns="0" rIns="0" bIns="0" rtlCol="0" anchor="ctr"/>
          <a:lstStyle/>
          <a:p>
            <a:pPr indent="0" marL="0">
              <a:buNone/>
            </a:pPr>
            <a:r>
              <a:rPr lang="en-US" sz="1550" b="1" dirty="0">
                <a:solidFill>
                  <a:srgbClr val="161A17"/>
                </a:solidFill>
                <a:latin typeface="Calibri" pitchFamily="34" charset="0"/>
                <a:ea typeface="Calibri" pitchFamily="34" charset="-122"/>
                <a:cs typeface="Calibri" pitchFamily="34" charset="-120"/>
              </a:rPr>
              <a:t>Pick your surface</a:t>
            </a:r>
            <a:endParaRPr lang="en-US" sz="1550" dirty="0"/>
          </a:p>
        </p:txBody>
      </p:sp>
      <p:sp>
        <p:nvSpPr>
          <p:cNvPr id="11" name="Text 9"/>
          <p:cNvSpPr/>
          <p:nvPr/>
        </p:nvSpPr>
        <p:spPr>
          <a:xfrm>
            <a:off x="6812280" y="2221992"/>
            <a:ext cx="4892040" cy="1051560"/>
          </a:xfrm>
          <a:prstGeom prst="rect">
            <a:avLst/>
          </a:prstGeom>
          <a:noFill/>
          <a:ln/>
        </p:spPr>
        <p:txBody>
          <a:bodyPr wrap="square" lIns="0" tIns="0" rIns="0" bIns="0" rtlCol="0" anchor="t"/>
          <a:lstStyle/>
          <a:p>
            <a:pPr indent="0" marL="0">
              <a:lnSpc>
                <a:spcPts val="1500"/>
              </a:lnSpc>
              <a:buNone/>
            </a:pPr>
            <a:r>
              <a:rPr lang="en-US" sz="1150" dirty="0">
                <a:solidFill>
                  <a:srgbClr val="363C37"/>
                </a:solidFill>
                <a:latin typeface="Calibri" pitchFamily="34" charset="0"/>
                <a:ea typeface="Calibri" pitchFamily="34" charset="-122"/>
                <a:cs typeface="Calibri" pitchFamily="34" charset="-120"/>
              </a:rPr>
              <a:t>Data providers publish against an input contract; modelers contribute or sell impact functions; tool builders consume outputs; implementers build pipelines.</a:t>
            </a:r>
            <a:endParaRPr lang="en-US" sz="1150" dirty="0"/>
          </a:p>
        </p:txBody>
      </p:sp>
      <p:sp>
        <p:nvSpPr>
          <p:cNvPr id="12" name="Shape 10"/>
          <p:cNvSpPr/>
          <p:nvPr/>
        </p:nvSpPr>
        <p:spPr>
          <a:xfrm>
            <a:off x="640080" y="3520440"/>
            <a:ext cx="384048" cy="384048"/>
          </a:xfrm>
          <a:prstGeom prst="roundRect">
            <a:avLst>
              <a:gd name="adj" fmla="val 50000"/>
            </a:avLst>
          </a:prstGeom>
          <a:solidFill>
            <a:srgbClr val="1F7A57"/>
          </a:solidFill>
          <a:ln/>
        </p:spPr>
      </p:sp>
      <p:sp>
        <p:nvSpPr>
          <p:cNvPr id="13" name="Text 11"/>
          <p:cNvSpPr/>
          <p:nvPr/>
        </p:nvSpPr>
        <p:spPr>
          <a:xfrm>
            <a:off x="640080" y="3520440"/>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ourier New" pitchFamily="34" charset="0"/>
                <a:ea typeface="Courier New" pitchFamily="34" charset="-122"/>
                <a:cs typeface="Courier New" pitchFamily="34" charset="-120"/>
              </a:rPr>
              <a:t>3</a:t>
            </a:r>
            <a:endParaRPr lang="en-US" sz="1300" dirty="0"/>
          </a:p>
        </p:txBody>
      </p:sp>
      <p:sp>
        <p:nvSpPr>
          <p:cNvPr id="14" name="Text 12"/>
          <p:cNvSpPr/>
          <p:nvPr/>
        </p:nvSpPr>
        <p:spPr>
          <a:xfrm>
            <a:off x="1188720" y="3429000"/>
            <a:ext cx="4892040" cy="329184"/>
          </a:xfrm>
          <a:prstGeom prst="rect">
            <a:avLst/>
          </a:prstGeom>
          <a:noFill/>
          <a:ln/>
        </p:spPr>
        <p:txBody>
          <a:bodyPr wrap="square" lIns="0" tIns="0" rIns="0" bIns="0" rtlCol="0" anchor="ctr"/>
          <a:lstStyle/>
          <a:p>
            <a:pPr indent="0" marL="0">
              <a:buNone/>
            </a:pPr>
            <a:r>
              <a:rPr lang="en-US" sz="1550" b="1" dirty="0">
                <a:solidFill>
                  <a:srgbClr val="161A17"/>
                </a:solidFill>
                <a:latin typeface="Calibri" pitchFamily="34" charset="0"/>
                <a:ea typeface="Calibri" pitchFamily="34" charset="-122"/>
                <a:cs typeface="Calibri" pitchFamily="34" charset="-120"/>
              </a:rPr>
              <a:t>Build against the contracts</a:t>
            </a:r>
            <a:endParaRPr lang="en-US" sz="1550" dirty="0"/>
          </a:p>
        </p:txBody>
      </p:sp>
      <p:sp>
        <p:nvSpPr>
          <p:cNvPr id="15" name="Text 13"/>
          <p:cNvSpPr/>
          <p:nvPr/>
        </p:nvSpPr>
        <p:spPr>
          <a:xfrm>
            <a:off x="1188720" y="3776472"/>
            <a:ext cx="4892040" cy="1051560"/>
          </a:xfrm>
          <a:prstGeom prst="rect">
            <a:avLst/>
          </a:prstGeom>
          <a:noFill/>
          <a:ln/>
        </p:spPr>
        <p:txBody>
          <a:bodyPr wrap="square" lIns="0" tIns="0" rIns="0" bIns="0" rtlCol="0" anchor="t"/>
          <a:lstStyle/>
          <a:p>
            <a:pPr indent="0" marL="0">
              <a:lnSpc>
                <a:spcPts val="1500"/>
              </a:lnSpc>
              <a:buNone/>
            </a:pPr>
            <a:r>
              <a:rPr lang="en-US" sz="1150" dirty="0">
                <a:solidFill>
                  <a:srgbClr val="363C37"/>
                </a:solidFill>
                <a:latin typeface="Calibri" pitchFamily="34" charset="0"/>
                <a:ea typeface="Calibri" pitchFamily="34" charset="-122"/>
                <a:cs typeface="Calibri" pitchFamily="34" charset="-120"/>
              </a:rPr>
              <a:t>The reference pipeline and open data are your test harness: if it works with Ecofusion on reference data, it works with the ecosystem.</a:t>
            </a:r>
            <a:endParaRPr lang="en-US" sz="1150" dirty="0"/>
          </a:p>
        </p:txBody>
      </p:sp>
      <p:sp>
        <p:nvSpPr>
          <p:cNvPr id="16" name="Shape 14"/>
          <p:cNvSpPr/>
          <p:nvPr/>
        </p:nvSpPr>
        <p:spPr>
          <a:xfrm>
            <a:off x="6263640" y="3520440"/>
            <a:ext cx="384048" cy="384048"/>
          </a:xfrm>
          <a:prstGeom prst="roundRect">
            <a:avLst>
              <a:gd name="adj" fmla="val 50000"/>
            </a:avLst>
          </a:prstGeom>
          <a:solidFill>
            <a:srgbClr val="1F7A57"/>
          </a:solidFill>
          <a:ln/>
        </p:spPr>
      </p:sp>
      <p:sp>
        <p:nvSpPr>
          <p:cNvPr id="17" name="Text 15"/>
          <p:cNvSpPr/>
          <p:nvPr/>
        </p:nvSpPr>
        <p:spPr>
          <a:xfrm>
            <a:off x="6263640" y="3520440"/>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ourier New" pitchFamily="34" charset="0"/>
                <a:ea typeface="Courier New" pitchFamily="34" charset="-122"/>
                <a:cs typeface="Courier New" pitchFamily="34" charset="-120"/>
              </a:rPr>
              <a:t>4</a:t>
            </a:r>
            <a:endParaRPr lang="en-US" sz="1300" dirty="0"/>
          </a:p>
        </p:txBody>
      </p:sp>
      <p:sp>
        <p:nvSpPr>
          <p:cNvPr id="18" name="Text 16"/>
          <p:cNvSpPr/>
          <p:nvPr/>
        </p:nvSpPr>
        <p:spPr>
          <a:xfrm>
            <a:off x="6812280" y="3429000"/>
            <a:ext cx="4892040" cy="329184"/>
          </a:xfrm>
          <a:prstGeom prst="rect">
            <a:avLst/>
          </a:prstGeom>
          <a:noFill/>
          <a:ln/>
        </p:spPr>
        <p:txBody>
          <a:bodyPr wrap="square" lIns="0" tIns="0" rIns="0" bIns="0" rtlCol="0" anchor="ctr"/>
          <a:lstStyle/>
          <a:p>
            <a:pPr indent="0" marL="0">
              <a:buNone/>
            </a:pPr>
            <a:r>
              <a:rPr lang="en-US" sz="1550" b="1" dirty="0">
                <a:solidFill>
                  <a:srgbClr val="161A17"/>
                </a:solidFill>
                <a:latin typeface="Calibri" pitchFamily="34" charset="0"/>
                <a:ea typeface="Calibri" pitchFamily="34" charset="-122"/>
                <a:cs typeface="Calibri" pitchFamily="34" charset="-120"/>
              </a:rPr>
              <a:t>Validate conformance</a:t>
            </a:r>
            <a:endParaRPr lang="en-US" sz="1550" dirty="0"/>
          </a:p>
        </p:txBody>
      </p:sp>
      <p:sp>
        <p:nvSpPr>
          <p:cNvPr id="19" name="Text 17"/>
          <p:cNvSpPr/>
          <p:nvPr/>
        </p:nvSpPr>
        <p:spPr>
          <a:xfrm>
            <a:off x="6812280" y="3776472"/>
            <a:ext cx="4892040" cy="1051560"/>
          </a:xfrm>
          <a:prstGeom prst="rect">
            <a:avLst/>
          </a:prstGeom>
          <a:noFill/>
          <a:ln/>
        </p:spPr>
        <p:txBody>
          <a:bodyPr wrap="square" lIns="0" tIns="0" rIns="0" bIns="0" rtlCol="0" anchor="t"/>
          <a:lstStyle/>
          <a:p>
            <a:pPr indent="0" marL="0">
              <a:lnSpc>
                <a:spcPts val="1500"/>
              </a:lnSpc>
              <a:buNone/>
            </a:pPr>
            <a:r>
              <a:rPr lang="en-US" sz="1150" dirty="0">
                <a:solidFill>
                  <a:srgbClr val="363C37"/>
                </a:solidFill>
                <a:latin typeface="Calibri" pitchFamily="34" charset="0"/>
                <a:ea typeface="Calibri" pitchFamily="34" charset="-122"/>
                <a:cs typeface="Calibri" pitchFamily="34" charset="-120"/>
              </a:rPr>
              <a:t>Conformance makes your product plug-compatible with everything else, and it's the claim you put in front of customers.</a:t>
            </a:r>
            <a:endParaRPr lang="en-US" sz="1150" dirty="0"/>
          </a:p>
        </p:txBody>
      </p:sp>
      <p:sp>
        <p:nvSpPr>
          <p:cNvPr id="20" name="Shape 18"/>
          <p:cNvSpPr/>
          <p:nvPr/>
        </p:nvSpPr>
        <p:spPr>
          <a:xfrm>
            <a:off x="640080" y="5074920"/>
            <a:ext cx="384048" cy="384048"/>
          </a:xfrm>
          <a:prstGeom prst="roundRect">
            <a:avLst>
              <a:gd name="adj" fmla="val 50000"/>
            </a:avLst>
          </a:prstGeom>
          <a:solidFill>
            <a:srgbClr val="1F7A57"/>
          </a:solidFill>
          <a:ln/>
        </p:spPr>
      </p:sp>
      <p:sp>
        <p:nvSpPr>
          <p:cNvPr id="21" name="Text 19"/>
          <p:cNvSpPr/>
          <p:nvPr/>
        </p:nvSpPr>
        <p:spPr>
          <a:xfrm>
            <a:off x="640080" y="5074920"/>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ourier New" pitchFamily="34" charset="0"/>
                <a:ea typeface="Courier New" pitchFamily="34" charset="-122"/>
                <a:cs typeface="Courier New" pitchFamily="34" charset="-120"/>
              </a:rPr>
              <a:t>5</a:t>
            </a:r>
            <a:endParaRPr lang="en-US" sz="1300" dirty="0"/>
          </a:p>
        </p:txBody>
      </p:sp>
      <p:sp>
        <p:nvSpPr>
          <p:cNvPr id="22" name="Text 20"/>
          <p:cNvSpPr/>
          <p:nvPr/>
        </p:nvSpPr>
        <p:spPr>
          <a:xfrm>
            <a:off x="1188720" y="4983480"/>
            <a:ext cx="4892040" cy="329184"/>
          </a:xfrm>
          <a:prstGeom prst="rect">
            <a:avLst/>
          </a:prstGeom>
          <a:noFill/>
          <a:ln/>
        </p:spPr>
        <p:txBody>
          <a:bodyPr wrap="square" lIns="0" tIns="0" rIns="0" bIns="0" rtlCol="0" anchor="ctr"/>
          <a:lstStyle/>
          <a:p>
            <a:pPr indent="0" marL="0">
              <a:buNone/>
            </a:pPr>
            <a:r>
              <a:rPr lang="en-US" sz="1550" b="1" dirty="0">
                <a:solidFill>
                  <a:srgbClr val="161A17"/>
                </a:solidFill>
                <a:latin typeface="Calibri" pitchFamily="34" charset="0"/>
                <a:ea typeface="Calibri" pitchFamily="34" charset="-122"/>
                <a:cs typeface="Calibri" pitchFamily="34" charset="-120"/>
              </a:rPr>
              <a:t>Contribute back</a:t>
            </a:r>
            <a:endParaRPr lang="en-US" sz="1550" dirty="0"/>
          </a:p>
        </p:txBody>
      </p:sp>
      <p:sp>
        <p:nvSpPr>
          <p:cNvPr id="23" name="Text 21"/>
          <p:cNvSpPr/>
          <p:nvPr/>
        </p:nvSpPr>
        <p:spPr>
          <a:xfrm>
            <a:off x="1188720" y="5330952"/>
            <a:ext cx="4892040" cy="1051560"/>
          </a:xfrm>
          <a:prstGeom prst="rect">
            <a:avLst/>
          </a:prstGeom>
          <a:noFill/>
          <a:ln/>
        </p:spPr>
        <p:txBody>
          <a:bodyPr wrap="square" lIns="0" tIns="0" rIns="0" bIns="0" rtlCol="0" anchor="t"/>
          <a:lstStyle/>
          <a:p>
            <a:pPr indent="0" marL="0">
              <a:lnSpc>
                <a:spcPts val="1500"/>
              </a:lnSpc>
              <a:buNone/>
            </a:pPr>
            <a:r>
              <a:rPr lang="en-US" sz="1150" dirty="0">
                <a:solidFill>
                  <a:srgbClr val="363C37"/>
                </a:solidFill>
                <a:latin typeface="Calibri" pitchFamily="34" charset="0"/>
                <a:ea typeface="Calibri" pitchFamily="34" charset="-122"/>
                <a:cs typeface="Calibri" pitchFamily="34" charset="-120"/>
              </a:rPr>
              <a:t>Fixes, tooling, docs, and open impact functions flow through the published contribution process, earning a voice in the roadmap.</a:t>
            </a:r>
            <a:endParaRPr lang="en-US" sz="1150" dirty="0"/>
          </a:p>
        </p:txBody>
      </p:sp>
      <p:sp>
        <p:nvSpPr>
          <p:cNvPr id="24" name="Shape 22"/>
          <p:cNvSpPr/>
          <p:nvPr/>
        </p:nvSpPr>
        <p:spPr>
          <a:xfrm>
            <a:off x="6263640" y="5074920"/>
            <a:ext cx="384048" cy="384048"/>
          </a:xfrm>
          <a:prstGeom prst="roundRect">
            <a:avLst>
              <a:gd name="adj" fmla="val 50000"/>
            </a:avLst>
          </a:prstGeom>
          <a:solidFill>
            <a:srgbClr val="1F7A57"/>
          </a:solidFill>
          <a:ln/>
        </p:spPr>
      </p:sp>
      <p:sp>
        <p:nvSpPr>
          <p:cNvPr id="25" name="Text 23"/>
          <p:cNvSpPr/>
          <p:nvPr/>
        </p:nvSpPr>
        <p:spPr>
          <a:xfrm>
            <a:off x="6263640" y="5074920"/>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ourier New" pitchFamily="34" charset="0"/>
                <a:ea typeface="Courier New" pitchFamily="34" charset="-122"/>
                <a:cs typeface="Courier New" pitchFamily="34" charset="-120"/>
              </a:rPr>
              <a:t>6</a:t>
            </a:r>
            <a:endParaRPr lang="en-US" sz="1300" dirty="0"/>
          </a:p>
        </p:txBody>
      </p:sp>
      <p:sp>
        <p:nvSpPr>
          <p:cNvPr id="26" name="Text 24"/>
          <p:cNvSpPr/>
          <p:nvPr/>
        </p:nvSpPr>
        <p:spPr>
          <a:xfrm>
            <a:off x="6812280" y="4983480"/>
            <a:ext cx="4892040" cy="329184"/>
          </a:xfrm>
          <a:prstGeom prst="rect">
            <a:avLst/>
          </a:prstGeom>
          <a:noFill/>
          <a:ln/>
        </p:spPr>
        <p:txBody>
          <a:bodyPr wrap="square" lIns="0" tIns="0" rIns="0" bIns="0" rtlCol="0" anchor="ctr"/>
          <a:lstStyle/>
          <a:p>
            <a:pPr indent="0" marL="0">
              <a:buNone/>
            </a:pPr>
            <a:r>
              <a:rPr lang="en-US" sz="1550" b="1" dirty="0">
                <a:solidFill>
                  <a:srgbClr val="161A17"/>
                </a:solidFill>
                <a:latin typeface="Calibri" pitchFamily="34" charset="0"/>
                <a:ea typeface="Calibri" pitchFamily="34" charset="-122"/>
                <a:cs typeface="Calibri" pitchFamily="34" charset="-120"/>
              </a:rPr>
              <a:t>Ship and distribute</a:t>
            </a:r>
            <a:endParaRPr lang="en-US" sz="1550" dirty="0"/>
          </a:p>
        </p:txBody>
      </p:sp>
      <p:sp>
        <p:nvSpPr>
          <p:cNvPr id="27" name="Text 25"/>
          <p:cNvSpPr/>
          <p:nvPr/>
        </p:nvSpPr>
        <p:spPr>
          <a:xfrm>
            <a:off x="6812280" y="5330952"/>
            <a:ext cx="4892040" cy="1051560"/>
          </a:xfrm>
          <a:prstGeom prst="rect">
            <a:avLst/>
          </a:prstGeom>
          <a:noFill/>
          <a:ln/>
        </p:spPr>
        <p:txBody>
          <a:bodyPr wrap="square" lIns="0" tIns="0" rIns="0" bIns="0" rtlCol="0" anchor="t"/>
          <a:lstStyle/>
          <a:p>
            <a:pPr indent="0" marL="0">
              <a:lnSpc>
                <a:spcPts val="1500"/>
              </a:lnSpc>
              <a:buNone/>
            </a:pPr>
            <a:r>
              <a:rPr lang="en-US" sz="1150" dirty="0">
                <a:solidFill>
                  <a:srgbClr val="363C37"/>
                </a:solidFill>
                <a:latin typeface="Calibri" pitchFamily="34" charset="0"/>
                <a:ea typeface="Calibri" pitchFamily="34" charset="-122"/>
                <a:cs typeface="Calibri" pitchFamily="34" charset="-120"/>
              </a:rPr>
              <a:t>The standard is your distribution: every OCRF adopter is a prospective user of every conforming component.</a:t>
            </a:r>
            <a:endParaRPr lang="en-US" sz="11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6F2EA"/>
        </a:solidFill>
      </p:bgPr>
    </p:bg>
    <p:spTree>
      <p:nvGrpSpPr>
        <p:cNvPr id="1" name=""/>
        <p:cNvGrpSpPr/>
        <p:nvPr/>
      </p:nvGrpSpPr>
      <p:grpSpPr>
        <a:xfrm>
          <a:off x="0" y="0"/>
          <a:ext cx="0" cy="0"/>
          <a:chOff x="0" y="0"/>
          <a:chExt cx="0" cy="0"/>
        </a:xfrm>
      </p:grpSpPr>
      <p:sp>
        <p:nvSpPr>
          <p:cNvPr id="2" name="Text 0"/>
          <p:cNvSpPr/>
          <p:nvPr/>
        </p:nvSpPr>
        <p:spPr>
          <a:xfrm>
            <a:off x="640080" y="502920"/>
            <a:ext cx="8229600" cy="292608"/>
          </a:xfrm>
          <a:prstGeom prst="rect">
            <a:avLst/>
          </a:prstGeom>
          <a:noFill/>
          <a:ln/>
        </p:spPr>
        <p:txBody>
          <a:bodyPr wrap="square" lIns="0" tIns="0" rIns="0" bIns="0" rtlCol="0" anchor="ctr"/>
          <a:lstStyle/>
          <a:p>
            <a:pPr indent="0" marL="0">
              <a:buNone/>
            </a:pPr>
            <a:r>
              <a:rPr lang="en-US" sz="1200" b="1" spc="200" kern="0" dirty="0">
                <a:solidFill>
                  <a:srgbClr val="114A35"/>
                </a:solidFill>
                <a:latin typeface="Courier New" pitchFamily="34" charset="0"/>
                <a:ea typeface="Courier New" pitchFamily="34" charset="-122"/>
                <a:cs typeface="Courier New" pitchFamily="34" charset="-120"/>
              </a:rPr>
              <a:t>WHO BENEFITS</a:t>
            </a:r>
            <a:endParaRPr lang="en-US" sz="1200" dirty="0"/>
          </a:p>
        </p:txBody>
      </p:sp>
      <p:sp>
        <p:nvSpPr>
          <p:cNvPr id="3" name="Text 1"/>
          <p:cNvSpPr/>
          <p:nvPr/>
        </p:nvSpPr>
        <p:spPr>
          <a:xfrm>
            <a:off x="640080" y="868680"/>
            <a:ext cx="10972800" cy="777240"/>
          </a:xfrm>
          <a:prstGeom prst="rect">
            <a:avLst/>
          </a:prstGeom>
          <a:noFill/>
          <a:ln/>
        </p:spPr>
        <p:txBody>
          <a:bodyPr wrap="square" lIns="0" tIns="0" rIns="0" bIns="0" rtlCol="0" anchor="ctr"/>
          <a:lstStyle/>
          <a:p>
            <a:pPr indent="0" marL="0">
              <a:buNone/>
            </a:pPr>
            <a:r>
              <a:rPr lang="en-US" sz="3100" b="1" dirty="0">
                <a:solidFill>
                  <a:srgbClr val="161A17"/>
                </a:solidFill>
                <a:latin typeface="Calibri" pitchFamily="34" charset="0"/>
                <a:ea typeface="Calibri" pitchFamily="34" charset="-122"/>
                <a:cs typeface="Calibri" pitchFamily="34" charset="-120"/>
              </a:rPr>
              <a:t>Researchers and developers </a:t>
            </a:r>
            <a:pPr indent="0" marL="0">
              <a:buNone/>
            </a:pPr>
            <a:r>
              <a:rPr lang="en-US" sz="3100" b="1" dirty="0">
                <a:solidFill>
                  <a:srgbClr val="1F7A57"/>
                </a:solidFill>
                <a:latin typeface="Calibri" pitchFamily="34" charset="0"/>
                <a:ea typeface="Calibri" pitchFamily="34" charset="-122"/>
                <a:cs typeface="Calibri" pitchFamily="34" charset="-120"/>
              </a:rPr>
              <a:t>both win.</a:t>
            </a:r>
            <a:endParaRPr lang="en-US" sz="3100" dirty="0"/>
          </a:p>
        </p:txBody>
      </p:sp>
      <p:sp>
        <p:nvSpPr>
          <p:cNvPr id="4" name="Shape 2"/>
          <p:cNvSpPr/>
          <p:nvPr/>
        </p:nvSpPr>
        <p:spPr>
          <a:xfrm>
            <a:off x="640080" y="1828800"/>
            <a:ext cx="5349240" cy="4572000"/>
          </a:xfrm>
          <a:prstGeom prst="roundRect">
            <a:avLst>
              <a:gd name="adj" fmla="val 1600"/>
            </a:avLst>
          </a:prstGeom>
          <a:solidFill>
            <a:srgbClr val="FBF8F2"/>
          </a:solidFill>
          <a:ln w="9525">
            <a:solidFill>
              <a:srgbClr val="E4DDCF"/>
            </a:solidFill>
            <a:prstDash val="solid"/>
          </a:ln>
        </p:spPr>
      </p:sp>
      <p:sp>
        <p:nvSpPr>
          <p:cNvPr id="5" name="Text 3"/>
          <p:cNvSpPr/>
          <p:nvPr/>
        </p:nvSpPr>
        <p:spPr>
          <a:xfrm>
            <a:off x="914400" y="2011680"/>
            <a:ext cx="4846320" cy="274320"/>
          </a:xfrm>
          <a:prstGeom prst="rect">
            <a:avLst/>
          </a:prstGeom>
          <a:noFill/>
          <a:ln/>
        </p:spPr>
        <p:txBody>
          <a:bodyPr wrap="square" lIns="0" tIns="0" rIns="0" bIns="0" rtlCol="0" anchor="ctr"/>
          <a:lstStyle/>
          <a:p>
            <a:pPr indent="0" marL="0">
              <a:buNone/>
            </a:pPr>
            <a:r>
              <a:rPr lang="en-US" sz="1100" b="1" spc="200" kern="0" dirty="0">
                <a:solidFill>
                  <a:srgbClr val="114A35"/>
                </a:solidFill>
                <a:latin typeface="Courier New" pitchFamily="34" charset="0"/>
                <a:ea typeface="Courier New" pitchFamily="34" charset="-122"/>
                <a:cs typeface="Courier New" pitchFamily="34" charset="-120"/>
              </a:rPr>
              <a:t>RESEARCHERS &amp; ACADEMICS</a:t>
            </a:r>
            <a:endParaRPr lang="en-US" sz="1100" dirty="0"/>
          </a:p>
        </p:txBody>
      </p:sp>
      <p:sp>
        <p:nvSpPr>
          <p:cNvPr id="6" name="Text 4"/>
          <p:cNvSpPr/>
          <p:nvPr/>
        </p:nvSpPr>
        <p:spPr>
          <a:xfrm>
            <a:off x="914400" y="2377440"/>
            <a:ext cx="4846320" cy="3840480"/>
          </a:xfrm>
          <a:prstGeom prst="rect">
            <a:avLst/>
          </a:prstGeom>
          <a:noFill/>
          <a:ln/>
        </p:spPr>
        <p:txBody>
          <a:bodyPr wrap="square" lIns="0" tIns="0" rIns="0" bIns="0" rtlCol="0" anchor="t"/>
          <a:lstStyle/>
          <a:p>
            <a:pPr indent="0" marL="0">
              <a:lnSpc>
                <a:spcPts val="1700"/>
              </a:lnSpc>
              <a:buNone/>
            </a:pPr>
            <a:r>
              <a:rPr lang="en-US" sz="1250" b="1" dirty="0">
                <a:solidFill>
                  <a:srgbClr val="161A17"/>
                </a:solidFill>
                <a:latin typeface="Calibri" pitchFamily="34" charset="0"/>
                <a:ea typeface="Calibri" pitchFamily="34" charset="-122"/>
                <a:cs typeface="Calibri" pitchFamily="34" charset="-120"/>
              </a:rPr>
              <a:t>Reproducibility by default. </a:t>
            </a:r>
            <a:pPr indent="0" marL="0">
              <a:lnSpc>
                <a:spcPts val="1700"/>
              </a:lnSpc>
              <a:buNone/>
            </a:pPr>
            <a:r>
              <a:rPr lang="en-US" sz="1250" dirty="0">
                <a:solidFill>
                  <a:srgbClr val="363C37"/>
                </a:solidFill>
                <a:latin typeface="Calibri" pitchFamily="34" charset="0"/>
                <a:ea typeface="Calibri" pitchFamily="34" charset="-122"/>
                <a:cs typeface="Calibri" pitchFamily="34" charset="-120"/>
              </a:rPr>
              <a:t>Methods published against OCRF re-run by anyone, on open data, in an open pipeline.
</a:t>
            </a:r>
            <a:pPr indent="0" marL="0">
              <a:lnSpc>
                <a:spcPts val="1700"/>
              </a:lnSpc>
              <a:buNone/>
            </a:pPr>
            <a:r>
              <a:rPr lang="en-US" sz="1250" b="1" dirty="0">
                <a:solidFill>
                  <a:srgbClr val="161A17"/>
                </a:solidFill>
                <a:latin typeface="Calibri" pitchFamily="34" charset="0"/>
                <a:ea typeface="Calibri" pitchFamily="34" charset="-122"/>
                <a:cs typeface="Calibri" pitchFamily="34" charset="-120"/>
              </a:rPr>
              <a:t>A path from paper to practice. </a:t>
            </a:r>
            <a:pPr indent="0" marL="0">
              <a:lnSpc>
                <a:spcPts val="1700"/>
              </a:lnSpc>
              <a:buNone/>
            </a:pPr>
            <a:r>
              <a:rPr lang="en-US" sz="1250" dirty="0">
                <a:solidFill>
                  <a:srgbClr val="363C37"/>
                </a:solidFill>
                <a:latin typeface="Calibri" pitchFamily="34" charset="0"/>
                <a:ea typeface="Calibri" pitchFamily="34" charset="-122"/>
                <a:cs typeface="Calibri" pitchFamily="34" charset="-120"/>
              </a:rPr>
              <a:t>Contributed methods get adopted by practitioners.
</a:t>
            </a:r>
            <a:pPr indent="0" marL="0">
              <a:lnSpc>
                <a:spcPts val="1700"/>
              </a:lnSpc>
              <a:buNone/>
            </a:pPr>
            <a:r>
              <a:rPr lang="en-US" sz="1250" b="1" dirty="0">
                <a:solidFill>
                  <a:srgbClr val="161A17"/>
                </a:solidFill>
                <a:latin typeface="Calibri" pitchFamily="34" charset="0"/>
                <a:ea typeface="Calibri" pitchFamily="34" charset="-122"/>
                <a:cs typeface="Calibri" pitchFamily="34" charset="-120"/>
              </a:rPr>
              <a:t>Shared infrastructure. </a:t>
            </a:r>
            <a:pPr indent="0" marL="0">
              <a:lnSpc>
                <a:spcPts val="1700"/>
              </a:lnSpc>
              <a:buNone/>
            </a:pPr>
            <a:r>
              <a:rPr lang="en-US" sz="1250" dirty="0">
                <a:solidFill>
                  <a:srgbClr val="363C37"/>
                </a:solidFill>
                <a:latin typeface="Calibri" pitchFamily="34" charset="0"/>
                <a:ea typeface="Calibri" pitchFamily="34" charset="-122"/>
                <a:cs typeface="Calibri" pitchFamily="34" charset="-120"/>
              </a:rPr>
              <a:t>Spec, pipeline, and data remove months of setup, so effort goes into the science.
</a:t>
            </a:r>
            <a:pPr indent="0" marL="0">
              <a:lnSpc>
                <a:spcPts val="1700"/>
              </a:lnSpc>
              <a:buNone/>
            </a:pPr>
            <a:r>
              <a:rPr lang="en-US" sz="1250" b="1" dirty="0">
                <a:solidFill>
                  <a:srgbClr val="161A17"/>
                </a:solidFill>
                <a:latin typeface="Calibri" pitchFamily="34" charset="0"/>
                <a:ea typeface="Calibri" pitchFamily="34" charset="-122"/>
                <a:cs typeface="Calibri" pitchFamily="34" charset="-120"/>
              </a:rPr>
              <a:t>Influence on the standard. </a:t>
            </a:r>
            <a:pPr indent="0" marL="0">
              <a:lnSpc>
                <a:spcPts val="1700"/>
              </a:lnSpc>
              <a:buNone/>
            </a:pPr>
            <a:r>
              <a:rPr lang="en-US" sz="1250" dirty="0">
                <a:solidFill>
                  <a:srgbClr val="363C37"/>
                </a:solidFill>
                <a:latin typeface="Calibri" pitchFamily="34" charset="0"/>
                <a:ea typeface="Calibri" pitchFamily="34" charset="-122"/>
                <a:cs typeface="Calibri" pitchFamily="34" charset="-120"/>
              </a:rPr>
              <a:t>Early researchers shape how v1 encodes hazards, exposure, and vulnerability.</a:t>
            </a:r>
            <a:endParaRPr lang="en-US" sz="1250" dirty="0"/>
          </a:p>
        </p:txBody>
      </p:sp>
      <p:sp>
        <p:nvSpPr>
          <p:cNvPr id="7" name="Shape 5"/>
          <p:cNvSpPr/>
          <p:nvPr/>
        </p:nvSpPr>
        <p:spPr>
          <a:xfrm>
            <a:off x="6172200" y="1828800"/>
            <a:ext cx="5349240" cy="4572000"/>
          </a:xfrm>
          <a:prstGeom prst="roundRect">
            <a:avLst>
              <a:gd name="adj" fmla="val 1600"/>
            </a:avLst>
          </a:prstGeom>
          <a:solidFill>
            <a:srgbClr val="FBF8F2"/>
          </a:solidFill>
          <a:ln w="9525">
            <a:solidFill>
              <a:srgbClr val="E4DDCF"/>
            </a:solidFill>
            <a:prstDash val="solid"/>
          </a:ln>
        </p:spPr>
      </p:sp>
      <p:sp>
        <p:nvSpPr>
          <p:cNvPr id="8" name="Text 6"/>
          <p:cNvSpPr/>
          <p:nvPr/>
        </p:nvSpPr>
        <p:spPr>
          <a:xfrm>
            <a:off x="6446520" y="2011680"/>
            <a:ext cx="4846320" cy="274320"/>
          </a:xfrm>
          <a:prstGeom prst="rect">
            <a:avLst/>
          </a:prstGeom>
          <a:noFill/>
          <a:ln/>
        </p:spPr>
        <p:txBody>
          <a:bodyPr wrap="square" lIns="0" tIns="0" rIns="0" bIns="0" rtlCol="0" anchor="ctr"/>
          <a:lstStyle/>
          <a:p>
            <a:pPr indent="0" marL="0">
              <a:buNone/>
            </a:pPr>
            <a:r>
              <a:rPr lang="en-US" sz="1100" b="1" spc="200" kern="0" dirty="0">
                <a:solidFill>
                  <a:srgbClr val="114A35"/>
                </a:solidFill>
                <a:latin typeface="Courier New" pitchFamily="34" charset="0"/>
                <a:ea typeface="Courier New" pitchFamily="34" charset="-122"/>
                <a:cs typeface="Courier New" pitchFamily="34" charset="-120"/>
              </a:rPr>
              <a:t>DEVELOPERS &amp; IMPLEMENTERS</a:t>
            </a:r>
            <a:endParaRPr lang="en-US" sz="1100" dirty="0"/>
          </a:p>
        </p:txBody>
      </p:sp>
      <p:sp>
        <p:nvSpPr>
          <p:cNvPr id="9" name="Text 7"/>
          <p:cNvSpPr/>
          <p:nvPr/>
        </p:nvSpPr>
        <p:spPr>
          <a:xfrm>
            <a:off x="6446520" y="2377440"/>
            <a:ext cx="4846320" cy="3840480"/>
          </a:xfrm>
          <a:prstGeom prst="rect">
            <a:avLst/>
          </a:prstGeom>
          <a:noFill/>
          <a:ln/>
        </p:spPr>
        <p:txBody>
          <a:bodyPr wrap="square" lIns="0" tIns="0" rIns="0" bIns="0" rtlCol="0" anchor="t"/>
          <a:lstStyle/>
          <a:p>
            <a:pPr indent="0" marL="0">
              <a:lnSpc>
                <a:spcPts val="1700"/>
              </a:lnSpc>
              <a:buNone/>
            </a:pPr>
            <a:r>
              <a:rPr lang="en-US" sz="1250" b="1" dirty="0">
                <a:solidFill>
                  <a:srgbClr val="161A17"/>
                </a:solidFill>
                <a:latin typeface="Calibri" pitchFamily="34" charset="0"/>
                <a:ea typeface="Calibri" pitchFamily="34" charset="-122"/>
                <a:cs typeface="Calibri" pitchFamily="34" charset="-120"/>
              </a:rPr>
              <a:t>A stable foundation. </a:t>
            </a:r>
            <a:pPr indent="0" marL="0">
              <a:lnSpc>
                <a:spcPts val="1700"/>
              </a:lnSpc>
              <a:buNone/>
            </a:pPr>
            <a:r>
              <a:rPr lang="en-US" sz="1250" dirty="0">
                <a:solidFill>
                  <a:srgbClr val="363C37"/>
                </a:solidFill>
                <a:latin typeface="Calibri" pitchFamily="34" charset="0"/>
                <a:ea typeface="Calibri" pitchFamily="34" charset="-122"/>
                <a:cs typeface="Calibri" pitchFamily="34" charset="-120"/>
              </a:rPr>
              <a:t>Open contracts and versioned specs mean a vendor API change won't strand your work.
</a:t>
            </a:r>
            <a:pPr indent="0" marL="0">
              <a:lnSpc>
                <a:spcPts val="1700"/>
              </a:lnSpc>
              <a:buNone/>
            </a:pPr>
            <a:r>
              <a:rPr lang="en-US" sz="1250" b="1" dirty="0">
                <a:solidFill>
                  <a:srgbClr val="161A17"/>
                </a:solidFill>
                <a:latin typeface="Calibri" pitchFamily="34" charset="0"/>
                <a:ea typeface="Calibri" pitchFamily="34" charset="-122"/>
                <a:cs typeface="Calibri" pitchFamily="34" charset="-120"/>
              </a:rPr>
              <a:t>Distribution through the standard. </a:t>
            </a:r>
            <a:pPr indent="0" marL="0">
              <a:lnSpc>
                <a:spcPts val="1700"/>
              </a:lnSpc>
              <a:buNone/>
            </a:pPr>
            <a:r>
              <a:rPr lang="en-US" sz="1250" dirty="0">
                <a:solidFill>
                  <a:srgbClr val="363C37"/>
                </a:solidFill>
                <a:latin typeface="Calibri" pitchFamily="34" charset="0"/>
                <a:ea typeface="Calibri" pitchFamily="34" charset="-122"/>
                <a:cs typeface="Calibri" pitchFamily="34" charset="-120"/>
              </a:rPr>
              <a:t>Every OCRF adopter is a prospective user of conforming tools.
</a:t>
            </a:r>
            <a:pPr indent="0" marL="0">
              <a:lnSpc>
                <a:spcPts val="1700"/>
              </a:lnSpc>
              <a:buNone/>
            </a:pPr>
            <a:r>
              <a:rPr lang="en-US" sz="1250" b="1" dirty="0">
                <a:solidFill>
                  <a:srgbClr val="161A17"/>
                </a:solidFill>
                <a:latin typeface="Calibri" pitchFamily="34" charset="0"/>
                <a:ea typeface="Calibri" pitchFamily="34" charset="-122"/>
                <a:cs typeface="Calibri" pitchFamily="34" charset="-120"/>
              </a:rPr>
              <a:t>Zero-friction start. </a:t>
            </a:r>
            <a:pPr indent="0" marL="0">
              <a:lnSpc>
                <a:spcPts val="1700"/>
              </a:lnSpc>
              <a:buNone/>
            </a:pPr>
            <a:r>
              <a:rPr lang="en-US" sz="1250" dirty="0">
                <a:solidFill>
                  <a:srgbClr val="363C37"/>
                </a:solidFill>
                <a:latin typeface="Calibri" pitchFamily="34" charset="0"/>
                <a:ea typeface="Calibri" pitchFamily="34" charset="-122"/>
                <a:cs typeface="Calibri" pitchFamily="34" charset="-120"/>
              </a:rPr>
              <a:t>Pipeline, sample data, SDKs, and docs are free, so evaluation costs an afternoon, not a procurement cycle.
</a:t>
            </a:r>
            <a:pPr indent="0" marL="0">
              <a:lnSpc>
                <a:spcPts val="1700"/>
              </a:lnSpc>
              <a:buNone/>
            </a:pPr>
            <a:r>
              <a:rPr lang="en-US" sz="1250" b="1" dirty="0">
                <a:solidFill>
                  <a:srgbClr val="161A17"/>
                </a:solidFill>
                <a:latin typeface="Calibri" pitchFamily="34" charset="0"/>
                <a:ea typeface="Calibri" pitchFamily="34" charset="-122"/>
                <a:cs typeface="Calibri" pitchFamily="34" charset="-120"/>
              </a:rPr>
              <a:t>Community and visibility. </a:t>
            </a:r>
            <a:pPr indent="0" marL="0">
              <a:lnSpc>
                <a:spcPts val="1700"/>
              </a:lnSpc>
              <a:buNone/>
            </a:pPr>
            <a:r>
              <a:rPr lang="en-US" sz="1250" dirty="0">
                <a:solidFill>
                  <a:srgbClr val="363C37"/>
                </a:solidFill>
                <a:latin typeface="Calibri" pitchFamily="34" charset="0"/>
                <a:ea typeface="Calibri" pitchFamily="34" charset="-122"/>
                <a:cs typeface="Calibri" pitchFamily="34" charset="-120"/>
              </a:rPr>
              <a:t>Recognition in a growing ecosystem and a voice in the roadmap.</a:t>
            </a:r>
            <a:endParaRPr lang="en-US" sz="12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6F2EA"/>
        </a:solidFill>
      </p:bgPr>
    </p:bg>
    <p:spTree>
      <p:nvGrpSpPr>
        <p:cNvPr id="1" name=""/>
        <p:cNvGrpSpPr/>
        <p:nvPr/>
      </p:nvGrpSpPr>
      <p:grpSpPr>
        <a:xfrm>
          <a:off x="0" y="0"/>
          <a:ext cx="0" cy="0"/>
          <a:chOff x="0" y="0"/>
          <a:chExt cx="0" cy="0"/>
        </a:xfrm>
      </p:grpSpPr>
      <p:sp>
        <p:nvSpPr>
          <p:cNvPr id="2" name="Text 0"/>
          <p:cNvSpPr/>
          <p:nvPr/>
        </p:nvSpPr>
        <p:spPr>
          <a:xfrm>
            <a:off x="640080" y="502920"/>
            <a:ext cx="8229600" cy="292608"/>
          </a:xfrm>
          <a:prstGeom prst="rect">
            <a:avLst/>
          </a:prstGeom>
          <a:noFill/>
          <a:ln/>
        </p:spPr>
        <p:txBody>
          <a:bodyPr wrap="square" lIns="0" tIns="0" rIns="0" bIns="0" rtlCol="0" anchor="ctr"/>
          <a:lstStyle/>
          <a:p>
            <a:pPr indent="0" marL="0">
              <a:buNone/>
            </a:pPr>
            <a:r>
              <a:rPr lang="en-US" sz="1200" b="1" spc="200" kern="0" dirty="0">
                <a:solidFill>
                  <a:srgbClr val="114A35"/>
                </a:solidFill>
                <a:latin typeface="Courier New" pitchFamily="34" charset="0"/>
                <a:ea typeface="Courier New" pitchFamily="34" charset="-122"/>
                <a:cs typeface="Courier New" pitchFamily="34" charset="-120"/>
              </a:rPr>
              <a:t>A MOVEMENT, NOT A RELEASE</a:t>
            </a:r>
            <a:endParaRPr lang="en-US" sz="1200" dirty="0"/>
          </a:p>
        </p:txBody>
      </p:sp>
      <p:sp>
        <p:nvSpPr>
          <p:cNvPr id="3" name="Text 1"/>
          <p:cNvSpPr/>
          <p:nvPr/>
        </p:nvSpPr>
        <p:spPr>
          <a:xfrm>
            <a:off x="640080" y="868680"/>
            <a:ext cx="10972800" cy="777240"/>
          </a:xfrm>
          <a:prstGeom prst="rect">
            <a:avLst/>
          </a:prstGeom>
          <a:noFill/>
          <a:ln/>
        </p:spPr>
        <p:txBody>
          <a:bodyPr wrap="square" lIns="0" tIns="0" rIns="0" bIns="0" rtlCol="0" anchor="ctr"/>
          <a:lstStyle/>
          <a:p>
            <a:pPr indent="0" marL="0">
              <a:buNone/>
            </a:pPr>
            <a:r>
              <a:rPr lang="en-US" sz="3100" b="1" dirty="0">
                <a:solidFill>
                  <a:srgbClr val="161A17"/>
                </a:solidFill>
                <a:latin typeface="Calibri" pitchFamily="34" charset="0"/>
                <a:ea typeface="Calibri" pitchFamily="34" charset="-122"/>
                <a:cs typeface="Calibri" pitchFamily="34" charset="-120"/>
              </a:rPr>
              <a:t>Governance built </a:t>
            </a:r>
            <a:pPr indent="0" marL="0">
              <a:buNone/>
            </a:pPr>
            <a:r>
              <a:rPr lang="en-US" sz="3100" b="1" dirty="0">
                <a:solidFill>
                  <a:srgbClr val="1F7A57"/>
                </a:solidFill>
                <a:latin typeface="Calibri" pitchFamily="34" charset="0"/>
                <a:ea typeface="Calibri" pitchFamily="34" charset="-122"/>
                <a:cs typeface="Calibri" pitchFamily="34" charset="-120"/>
              </a:rPr>
              <a:t>to outlast us.</a:t>
            </a:r>
            <a:endParaRPr lang="en-US" sz="3100" dirty="0"/>
          </a:p>
        </p:txBody>
      </p:sp>
      <p:sp>
        <p:nvSpPr>
          <p:cNvPr id="4" name="Shape 2"/>
          <p:cNvSpPr/>
          <p:nvPr/>
        </p:nvSpPr>
        <p:spPr>
          <a:xfrm>
            <a:off x="640080" y="1920240"/>
            <a:ext cx="10881360" cy="1325880"/>
          </a:xfrm>
          <a:prstGeom prst="roundRect">
            <a:avLst>
              <a:gd name="adj" fmla="val 4828"/>
            </a:avLst>
          </a:prstGeom>
          <a:solidFill>
            <a:srgbClr val="FBF8F2"/>
          </a:solidFill>
          <a:ln w="9525">
            <a:solidFill>
              <a:srgbClr val="E4DDCF"/>
            </a:solidFill>
            <a:prstDash val="solid"/>
          </a:ln>
        </p:spPr>
      </p:sp>
      <p:sp>
        <p:nvSpPr>
          <p:cNvPr id="5" name="Text 3"/>
          <p:cNvSpPr/>
          <p:nvPr/>
        </p:nvSpPr>
        <p:spPr>
          <a:xfrm>
            <a:off x="914400" y="2029968"/>
            <a:ext cx="3291840" cy="1097280"/>
          </a:xfrm>
          <a:prstGeom prst="rect">
            <a:avLst/>
          </a:prstGeom>
          <a:noFill/>
          <a:ln/>
        </p:spPr>
        <p:txBody>
          <a:bodyPr wrap="square" lIns="0" tIns="0" rIns="0" bIns="0" rtlCol="0" anchor="ctr"/>
          <a:lstStyle/>
          <a:p>
            <a:pPr indent="0" marL="0">
              <a:lnSpc>
                <a:spcPts val="1800"/>
              </a:lnSpc>
              <a:buNone/>
            </a:pPr>
            <a:r>
              <a:rPr lang="en-US" sz="1450" b="1" dirty="0">
                <a:solidFill>
                  <a:srgbClr val="161A17"/>
                </a:solidFill>
                <a:latin typeface="Calibri" pitchFamily="34" charset="0"/>
                <a:ea typeface="Calibri" pitchFamily="34" charset="-122"/>
                <a:cs typeface="Calibri" pitchFamily="34" charset="-120"/>
              </a:rPr>
              <a:t>Extend the frontier the market has skipped</a:t>
            </a:r>
            <a:endParaRPr lang="en-US" sz="1450" dirty="0"/>
          </a:p>
        </p:txBody>
      </p:sp>
      <p:sp>
        <p:nvSpPr>
          <p:cNvPr id="6" name="Text 4"/>
          <p:cNvSpPr/>
          <p:nvPr/>
        </p:nvSpPr>
        <p:spPr>
          <a:xfrm>
            <a:off x="4389120" y="2029968"/>
            <a:ext cx="6858000" cy="1097280"/>
          </a:xfrm>
          <a:prstGeom prst="rect">
            <a:avLst/>
          </a:prstGeom>
          <a:noFill/>
          <a:ln/>
        </p:spPr>
        <p:txBody>
          <a:bodyPr wrap="square" lIns="0" tIns="0" rIns="0" bIns="0" rtlCol="0" anchor="ctr"/>
          <a:lstStyle/>
          <a:p>
            <a:pPr indent="0" marL="0">
              <a:lnSpc>
                <a:spcPts val="1550"/>
              </a:lnSpc>
              <a:buNone/>
            </a:pPr>
            <a:r>
              <a:rPr lang="en-US" sz="1200" dirty="0">
                <a:solidFill>
                  <a:srgbClr val="363C37"/>
                </a:solidFill>
                <a:latin typeface="Calibri" pitchFamily="34" charset="0"/>
                <a:ea typeface="Calibri" pitchFamily="34" charset="-122"/>
                <a:cs typeface="Calibri" pitchFamily="34" charset="-120"/>
              </a:rPr>
              <a:t>The underserved long tail, agriculture and supply chains, real estate and unlisted assets, single river basins, specific hazards and geographies, is exactly where researchers work. Researchers pressure-test a standard, validate it, and extend it, giving it a legitimacy no single vendor's marketing can buy.</a:t>
            </a:r>
            <a:endParaRPr lang="en-US" sz="1200" dirty="0"/>
          </a:p>
        </p:txBody>
      </p:sp>
      <p:sp>
        <p:nvSpPr>
          <p:cNvPr id="7" name="Shape 5"/>
          <p:cNvSpPr/>
          <p:nvPr/>
        </p:nvSpPr>
        <p:spPr>
          <a:xfrm>
            <a:off x="640080" y="3401568"/>
            <a:ext cx="10881360" cy="1325880"/>
          </a:xfrm>
          <a:prstGeom prst="roundRect">
            <a:avLst>
              <a:gd name="adj" fmla="val 4828"/>
            </a:avLst>
          </a:prstGeom>
          <a:solidFill>
            <a:srgbClr val="FBF8F2"/>
          </a:solidFill>
          <a:ln w="9525">
            <a:solidFill>
              <a:srgbClr val="E4DDCF"/>
            </a:solidFill>
            <a:prstDash val="solid"/>
          </a:ln>
        </p:spPr>
      </p:sp>
      <p:sp>
        <p:nvSpPr>
          <p:cNvPr id="8" name="Text 6"/>
          <p:cNvSpPr/>
          <p:nvPr/>
        </p:nvSpPr>
        <p:spPr>
          <a:xfrm>
            <a:off x="914400" y="3511296"/>
            <a:ext cx="3291840" cy="1097280"/>
          </a:xfrm>
          <a:prstGeom prst="rect">
            <a:avLst/>
          </a:prstGeom>
          <a:noFill/>
          <a:ln/>
        </p:spPr>
        <p:txBody>
          <a:bodyPr wrap="square" lIns="0" tIns="0" rIns="0" bIns="0" rtlCol="0" anchor="ctr"/>
          <a:lstStyle/>
          <a:p>
            <a:pPr indent="0" marL="0">
              <a:lnSpc>
                <a:spcPts val="1800"/>
              </a:lnSpc>
              <a:buNone/>
            </a:pPr>
            <a:r>
              <a:rPr lang="en-US" sz="1450" b="1" dirty="0">
                <a:solidFill>
                  <a:srgbClr val="161A17"/>
                </a:solidFill>
                <a:latin typeface="Calibri" pitchFamily="34" charset="0"/>
                <a:ea typeface="Calibri" pitchFamily="34" charset="-122"/>
                <a:cs typeface="Calibri" pitchFamily="34" charset="-120"/>
              </a:rPr>
              <a:t>Shape something built to outlast any vendor</a:t>
            </a:r>
            <a:endParaRPr lang="en-US" sz="1450" dirty="0"/>
          </a:p>
        </p:txBody>
      </p:sp>
      <p:sp>
        <p:nvSpPr>
          <p:cNvPr id="9" name="Text 7"/>
          <p:cNvSpPr/>
          <p:nvPr/>
        </p:nvSpPr>
        <p:spPr>
          <a:xfrm>
            <a:off x="4389120" y="3511296"/>
            <a:ext cx="6858000" cy="1097280"/>
          </a:xfrm>
          <a:prstGeom prst="rect">
            <a:avLst/>
          </a:prstGeom>
          <a:noFill/>
          <a:ln/>
        </p:spPr>
        <p:txBody>
          <a:bodyPr wrap="square" lIns="0" tIns="0" rIns="0" bIns="0" rtlCol="0" anchor="ctr"/>
          <a:lstStyle/>
          <a:p>
            <a:pPr indent="0" marL="0">
              <a:lnSpc>
                <a:spcPts val="1550"/>
              </a:lnSpc>
              <a:buNone/>
            </a:pPr>
            <a:r>
              <a:rPr lang="en-US" sz="1200" dirty="0">
                <a:solidFill>
                  <a:srgbClr val="363C37"/>
                </a:solidFill>
                <a:latin typeface="Calibri" pitchFamily="34" charset="0"/>
                <a:ea typeface="Calibri" pitchFamily="34" charset="-122"/>
                <a:cs typeface="Calibri" pitchFamily="34" charset="-120"/>
              </a:rPr>
              <a:t>RiskThinking is the first maintainer of the standard, not its owner. As adoption grows, a neutral foundation follows, so what members build on remains in place in five years.</a:t>
            </a:r>
            <a:endParaRPr lang="en-US" sz="1200" dirty="0"/>
          </a:p>
        </p:txBody>
      </p:sp>
      <p:sp>
        <p:nvSpPr>
          <p:cNvPr id="10" name="Shape 8"/>
          <p:cNvSpPr/>
          <p:nvPr/>
        </p:nvSpPr>
        <p:spPr>
          <a:xfrm>
            <a:off x="640080" y="4882896"/>
            <a:ext cx="10881360" cy="1325880"/>
          </a:xfrm>
          <a:prstGeom prst="roundRect">
            <a:avLst>
              <a:gd name="adj" fmla="val 4828"/>
            </a:avLst>
          </a:prstGeom>
          <a:solidFill>
            <a:srgbClr val="FBF8F2"/>
          </a:solidFill>
          <a:ln w="9525">
            <a:solidFill>
              <a:srgbClr val="E4DDCF"/>
            </a:solidFill>
            <a:prstDash val="solid"/>
          </a:ln>
        </p:spPr>
      </p:sp>
      <p:sp>
        <p:nvSpPr>
          <p:cNvPr id="11" name="Text 9"/>
          <p:cNvSpPr/>
          <p:nvPr/>
        </p:nvSpPr>
        <p:spPr>
          <a:xfrm>
            <a:off x="914400" y="4992624"/>
            <a:ext cx="3291840" cy="1097280"/>
          </a:xfrm>
          <a:prstGeom prst="rect">
            <a:avLst/>
          </a:prstGeom>
          <a:noFill/>
          <a:ln/>
        </p:spPr>
        <p:txBody>
          <a:bodyPr wrap="square" lIns="0" tIns="0" rIns="0" bIns="0" rtlCol="0" anchor="ctr"/>
          <a:lstStyle/>
          <a:p>
            <a:pPr indent="0" marL="0">
              <a:lnSpc>
                <a:spcPts val="1800"/>
              </a:lnSpc>
              <a:buNone/>
            </a:pPr>
            <a:r>
              <a:rPr lang="en-US" sz="1450" b="1" dirty="0">
                <a:solidFill>
                  <a:srgbClr val="161A17"/>
                </a:solidFill>
                <a:latin typeface="Calibri" pitchFamily="34" charset="0"/>
                <a:ea typeface="Calibri" pitchFamily="34" charset="-122"/>
                <a:cs typeface="Calibri" pitchFamily="34" charset="-120"/>
              </a:rPr>
              <a:t>Neutrality you can verify</a:t>
            </a:r>
            <a:endParaRPr lang="en-US" sz="1450" dirty="0"/>
          </a:p>
        </p:txBody>
      </p:sp>
      <p:sp>
        <p:nvSpPr>
          <p:cNvPr id="12" name="Text 10"/>
          <p:cNvSpPr/>
          <p:nvPr/>
        </p:nvSpPr>
        <p:spPr>
          <a:xfrm>
            <a:off x="4389120" y="4992624"/>
            <a:ext cx="6858000" cy="1097280"/>
          </a:xfrm>
          <a:prstGeom prst="rect">
            <a:avLst/>
          </a:prstGeom>
          <a:noFill/>
          <a:ln/>
        </p:spPr>
        <p:txBody>
          <a:bodyPr wrap="square" lIns="0" tIns="0" rIns="0" bIns="0" rtlCol="0" anchor="ctr"/>
          <a:lstStyle/>
          <a:p>
            <a:pPr indent="0" marL="0">
              <a:lnSpc>
                <a:spcPts val="1550"/>
              </a:lnSpc>
              <a:buNone/>
            </a:pPr>
            <a:r>
              <a:rPr lang="en-US" sz="1200" dirty="0">
                <a:solidFill>
                  <a:srgbClr val="363C37"/>
                </a:solidFill>
                <a:latin typeface="Calibri" pitchFamily="34" charset="0"/>
                <a:ea typeface="Calibri" pitchFamily="34" charset="-122"/>
                <a:cs typeface="Calibri" pitchFamily="34" charset="-120"/>
              </a:rPr>
              <a:t>Governance is lightweight but real: clear spec versioning, a published contribution process, reference implementations, and a public roadmap. Competing providers are explicitly welcome to conform and contribute.</a:t>
            </a:r>
            <a:endParaRPr lang="en-US" sz="1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6F2EA"/>
        </a:solidFill>
      </p:bgPr>
    </p:bg>
    <p:spTree>
      <p:nvGrpSpPr>
        <p:cNvPr id="1" name=""/>
        <p:cNvGrpSpPr/>
        <p:nvPr/>
      </p:nvGrpSpPr>
      <p:grpSpPr>
        <a:xfrm>
          <a:off x="0" y="0"/>
          <a:ext cx="0" cy="0"/>
          <a:chOff x="0" y="0"/>
          <a:chExt cx="0" cy="0"/>
        </a:xfrm>
      </p:grpSpPr>
      <p:sp>
        <p:nvSpPr>
          <p:cNvPr id="2" name="Text 0"/>
          <p:cNvSpPr/>
          <p:nvPr/>
        </p:nvSpPr>
        <p:spPr>
          <a:xfrm>
            <a:off x="640080" y="502920"/>
            <a:ext cx="8229600" cy="292608"/>
          </a:xfrm>
          <a:prstGeom prst="rect">
            <a:avLst/>
          </a:prstGeom>
          <a:noFill/>
          <a:ln/>
        </p:spPr>
        <p:txBody>
          <a:bodyPr wrap="square" lIns="0" tIns="0" rIns="0" bIns="0" rtlCol="0" anchor="ctr"/>
          <a:lstStyle/>
          <a:p>
            <a:pPr indent="0" marL="0">
              <a:buNone/>
            </a:pPr>
            <a:r>
              <a:rPr lang="en-US" sz="1200" b="1" spc="200" kern="0" dirty="0">
                <a:solidFill>
                  <a:srgbClr val="114A35"/>
                </a:solidFill>
                <a:latin typeface="Courier New" pitchFamily="34" charset="0"/>
                <a:ea typeface="Courier New" pitchFamily="34" charset="-122"/>
                <a:cs typeface="Courier New" pitchFamily="34" charset="-120"/>
              </a:rPr>
              <a:t>ROADMAP</a:t>
            </a:r>
            <a:endParaRPr lang="en-US" sz="1200" dirty="0"/>
          </a:p>
        </p:txBody>
      </p:sp>
      <p:sp>
        <p:nvSpPr>
          <p:cNvPr id="3" name="Text 1"/>
          <p:cNvSpPr/>
          <p:nvPr/>
        </p:nvSpPr>
        <p:spPr>
          <a:xfrm>
            <a:off x="640080" y="868680"/>
            <a:ext cx="10972800" cy="777240"/>
          </a:xfrm>
          <a:prstGeom prst="rect">
            <a:avLst/>
          </a:prstGeom>
          <a:noFill/>
          <a:ln/>
        </p:spPr>
        <p:txBody>
          <a:bodyPr wrap="square" lIns="0" tIns="0" rIns="0" bIns="0" rtlCol="0" anchor="ctr"/>
          <a:lstStyle/>
          <a:p>
            <a:pPr indent="0" marL="0">
              <a:buNone/>
            </a:pPr>
            <a:r>
              <a:rPr lang="en-US" sz="3100" b="1" dirty="0">
                <a:solidFill>
                  <a:srgbClr val="161A17"/>
                </a:solidFill>
                <a:latin typeface="Calibri" pitchFamily="34" charset="0"/>
                <a:ea typeface="Calibri" pitchFamily="34" charset="-122"/>
                <a:cs typeface="Calibri" pitchFamily="34" charset="-120"/>
              </a:rPr>
              <a:t>Four phases, </a:t>
            </a:r>
            <a:pPr indent="0" marL="0">
              <a:buNone/>
            </a:pPr>
            <a:r>
              <a:rPr lang="en-US" sz="3100" b="1" dirty="0">
                <a:solidFill>
                  <a:srgbClr val="1F7A57"/>
                </a:solidFill>
                <a:latin typeface="Calibri" pitchFamily="34" charset="0"/>
                <a:ea typeface="Calibri" pitchFamily="34" charset="-122"/>
                <a:cs typeface="Calibri" pitchFamily="34" charset="-120"/>
              </a:rPr>
              <a:t>honestly hedged.</a:t>
            </a:r>
            <a:endParaRPr lang="en-US" sz="3100" dirty="0"/>
          </a:p>
        </p:txBody>
      </p:sp>
      <p:sp>
        <p:nvSpPr>
          <p:cNvPr id="4" name="Shape 2"/>
          <p:cNvSpPr/>
          <p:nvPr/>
        </p:nvSpPr>
        <p:spPr>
          <a:xfrm>
            <a:off x="640080" y="1920240"/>
            <a:ext cx="2606040" cy="3108960"/>
          </a:xfrm>
          <a:prstGeom prst="roundRect">
            <a:avLst>
              <a:gd name="adj" fmla="val 2807"/>
            </a:avLst>
          </a:prstGeom>
          <a:solidFill>
            <a:srgbClr val="FBF8F2"/>
          </a:solidFill>
          <a:ln w="9525">
            <a:solidFill>
              <a:srgbClr val="E4DDCF"/>
            </a:solidFill>
            <a:prstDash val="solid"/>
          </a:ln>
        </p:spPr>
      </p:sp>
      <p:sp>
        <p:nvSpPr>
          <p:cNvPr id="5" name="Shape 3"/>
          <p:cNvSpPr/>
          <p:nvPr/>
        </p:nvSpPr>
        <p:spPr>
          <a:xfrm>
            <a:off x="868680" y="2148840"/>
            <a:ext cx="457200" cy="457200"/>
          </a:xfrm>
          <a:prstGeom prst="roundRect">
            <a:avLst>
              <a:gd name="adj" fmla="val 50000"/>
            </a:avLst>
          </a:prstGeom>
          <a:solidFill>
            <a:srgbClr val="1F7A57"/>
          </a:solidFill>
          <a:ln/>
        </p:spPr>
      </p:sp>
      <p:sp>
        <p:nvSpPr>
          <p:cNvPr id="6" name="Text 4"/>
          <p:cNvSpPr/>
          <p:nvPr/>
        </p:nvSpPr>
        <p:spPr>
          <a:xfrm>
            <a:off x="868680" y="2148840"/>
            <a:ext cx="457200" cy="457200"/>
          </a:xfrm>
          <a:prstGeom prst="rect">
            <a:avLst/>
          </a:prstGeom>
          <a:noFill/>
          <a:ln/>
        </p:spPr>
        <p:txBody>
          <a:bodyPr wrap="square" lIns="0" tIns="0" rIns="0" bIns="0" rtlCol="0" anchor="ctr"/>
          <a:lstStyle/>
          <a:p>
            <a:pPr algn="ctr" indent="0" marL="0">
              <a:buNone/>
            </a:pPr>
            <a:r>
              <a:rPr lang="en-US" sz="1500" b="1" dirty="0">
                <a:solidFill>
                  <a:srgbClr val="FFFFFF"/>
                </a:solidFill>
                <a:latin typeface="Courier New" pitchFamily="34" charset="0"/>
                <a:ea typeface="Courier New" pitchFamily="34" charset="-122"/>
                <a:cs typeface="Courier New" pitchFamily="34" charset="-120"/>
              </a:rPr>
              <a:t>1</a:t>
            </a:r>
            <a:endParaRPr lang="en-US" sz="1500" dirty="0"/>
          </a:p>
        </p:txBody>
      </p:sp>
      <p:sp>
        <p:nvSpPr>
          <p:cNvPr id="7" name="Text 5"/>
          <p:cNvSpPr/>
          <p:nvPr/>
        </p:nvSpPr>
        <p:spPr>
          <a:xfrm>
            <a:off x="868680" y="2743200"/>
            <a:ext cx="2194560" cy="640080"/>
          </a:xfrm>
          <a:prstGeom prst="rect">
            <a:avLst/>
          </a:prstGeom>
          <a:noFill/>
          <a:ln/>
        </p:spPr>
        <p:txBody>
          <a:bodyPr wrap="square" lIns="0" tIns="0" rIns="0" bIns="0" rtlCol="0" anchor="ctr"/>
          <a:lstStyle/>
          <a:p>
            <a:pPr indent="0" marL="0">
              <a:lnSpc>
                <a:spcPts val="1800"/>
              </a:lnSpc>
              <a:buNone/>
            </a:pPr>
            <a:r>
              <a:rPr lang="en-US" sz="1500" b="1" dirty="0">
                <a:solidFill>
                  <a:srgbClr val="161A17"/>
                </a:solidFill>
                <a:latin typeface="Calibri" pitchFamily="34" charset="0"/>
                <a:ea typeface="Calibri" pitchFamily="34" charset="-122"/>
                <a:cs typeface="Calibri" pitchFamily="34" charset="-120"/>
              </a:rPr>
              <a:t>Groundwork</a:t>
            </a:r>
            <a:endParaRPr lang="en-US" sz="1500" dirty="0"/>
          </a:p>
        </p:txBody>
      </p:sp>
      <p:sp>
        <p:nvSpPr>
          <p:cNvPr id="8" name="Text 6"/>
          <p:cNvSpPr/>
          <p:nvPr/>
        </p:nvSpPr>
        <p:spPr>
          <a:xfrm>
            <a:off x="868680" y="3383280"/>
            <a:ext cx="2194560" cy="1554480"/>
          </a:xfrm>
          <a:prstGeom prst="rect">
            <a:avLst/>
          </a:prstGeom>
          <a:noFill/>
          <a:ln/>
        </p:spPr>
        <p:txBody>
          <a:bodyPr wrap="square" lIns="0" tIns="0" rIns="0" bIns="0" rtlCol="0" anchor="t"/>
          <a:lstStyle/>
          <a:p>
            <a:pPr indent="0" marL="0">
              <a:lnSpc>
                <a:spcPts val="1500"/>
              </a:lnSpc>
              <a:buNone/>
            </a:pPr>
            <a:r>
              <a:rPr lang="en-US" sz="1100" dirty="0">
                <a:solidFill>
                  <a:srgbClr val="363C37"/>
                </a:solidFill>
                <a:latin typeface="Calibri" pitchFamily="34" charset="0"/>
                <a:ea typeface="Calibri" pitchFamily="34" charset="-122"/>
                <a:cs typeface="Calibri" pitchFamily="34" charset="-120"/>
              </a:rPr>
              <a:t>Resolve the patent-rights path, select the licence, prepare the repository, finalize spec v1, onboard pilot users.</a:t>
            </a:r>
            <a:endParaRPr lang="en-US" sz="1100" dirty="0"/>
          </a:p>
        </p:txBody>
      </p:sp>
      <p:sp>
        <p:nvSpPr>
          <p:cNvPr id="9" name="Shape 7"/>
          <p:cNvSpPr/>
          <p:nvPr/>
        </p:nvSpPr>
        <p:spPr>
          <a:xfrm>
            <a:off x="3429000" y="1920240"/>
            <a:ext cx="2606040" cy="3108960"/>
          </a:xfrm>
          <a:prstGeom prst="roundRect">
            <a:avLst>
              <a:gd name="adj" fmla="val 2807"/>
            </a:avLst>
          </a:prstGeom>
          <a:solidFill>
            <a:srgbClr val="FBF8F2"/>
          </a:solidFill>
          <a:ln w="9525">
            <a:solidFill>
              <a:srgbClr val="E4DDCF"/>
            </a:solidFill>
            <a:prstDash val="solid"/>
          </a:ln>
        </p:spPr>
      </p:sp>
      <p:sp>
        <p:nvSpPr>
          <p:cNvPr id="10" name="Shape 8"/>
          <p:cNvSpPr/>
          <p:nvPr/>
        </p:nvSpPr>
        <p:spPr>
          <a:xfrm>
            <a:off x="3657600" y="2148840"/>
            <a:ext cx="457200" cy="457200"/>
          </a:xfrm>
          <a:prstGeom prst="roundRect">
            <a:avLst>
              <a:gd name="adj" fmla="val 50000"/>
            </a:avLst>
          </a:prstGeom>
          <a:solidFill>
            <a:srgbClr val="1F7A57"/>
          </a:solidFill>
          <a:ln/>
        </p:spPr>
      </p:sp>
      <p:sp>
        <p:nvSpPr>
          <p:cNvPr id="11" name="Text 9"/>
          <p:cNvSpPr/>
          <p:nvPr/>
        </p:nvSpPr>
        <p:spPr>
          <a:xfrm>
            <a:off x="3657600" y="2148840"/>
            <a:ext cx="457200" cy="457200"/>
          </a:xfrm>
          <a:prstGeom prst="rect">
            <a:avLst/>
          </a:prstGeom>
          <a:noFill/>
          <a:ln/>
        </p:spPr>
        <p:txBody>
          <a:bodyPr wrap="square" lIns="0" tIns="0" rIns="0" bIns="0" rtlCol="0" anchor="ctr"/>
          <a:lstStyle/>
          <a:p>
            <a:pPr algn="ctr" indent="0" marL="0">
              <a:buNone/>
            </a:pPr>
            <a:r>
              <a:rPr lang="en-US" sz="1500" b="1" dirty="0">
                <a:solidFill>
                  <a:srgbClr val="FFFFFF"/>
                </a:solidFill>
                <a:latin typeface="Courier New" pitchFamily="34" charset="0"/>
                <a:ea typeface="Courier New" pitchFamily="34" charset="-122"/>
                <a:cs typeface="Courier New" pitchFamily="34" charset="-120"/>
              </a:rPr>
              <a:t>2</a:t>
            </a:r>
            <a:endParaRPr lang="en-US" sz="1500" dirty="0"/>
          </a:p>
        </p:txBody>
      </p:sp>
      <p:sp>
        <p:nvSpPr>
          <p:cNvPr id="12" name="Text 10"/>
          <p:cNvSpPr/>
          <p:nvPr/>
        </p:nvSpPr>
        <p:spPr>
          <a:xfrm>
            <a:off x="3657600" y="2743200"/>
            <a:ext cx="2194560" cy="640080"/>
          </a:xfrm>
          <a:prstGeom prst="rect">
            <a:avLst/>
          </a:prstGeom>
          <a:noFill/>
          <a:ln/>
        </p:spPr>
        <p:txBody>
          <a:bodyPr wrap="square" lIns="0" tIns="0" rIns="0" bIns="0" rtlCol="0" anchor="ctr"/>
          <a:lstStyle/>
          <a:p>
            <a:pPr indent="0" marL="0">
              <a:lnSpc>
                <a:spcPts val="1800"/>
              </a:lnSpc>
              <a:buNone/>
            </a:pPr>
            <a:r>
              <a:rPr lang="en-US" sz="1500" b="1" dirty="0">
                <a:solidFill>
                  <a:srgbClr val="161A17"/>
                </a:solidFill>
                <a:latin typeface="Calibri" pitchFamily="34" charset="0"/>
                <a:ea typeface="Calibri" pitchFamily="34" charset="-122"/>
                <a:cs typeface="Calibri" pitchFamily="34" charset="-120"/>
              </a:rPr>
              <a:t>Ecosystem ignition</a:t>
            </a:r>
            <a:endParaRPr lang="en-US" sz="1500" dirty="0"/>
          </a:p>
        </p:txBody>
      </p:sp>
      <p:sp>
        <p:nvSpPr>
          <p:cNvPr id="13" name="Text 11"/>
          <p:cNvSpPr/>
          <p:nvPr/>
        </p:nvSpPr>
        <p:spPr>
          <a:xfrm>
            <a:off x="3657600" y="3383280"/>
            <a:ext cx="2194560" cy="1554480"/>
          </a:xfrm>
          <a:prstGeom prst="rect">
            <a:avLst/>
          </a:prstGeom>
          <a:noFill/>
          <a:ln/>
        </p:spPr>
        <p:txBody>
          <a:bodyPr wrap="square" lIns="0" tIns="0" rIns="0" bIns="0" rtlCol="0" anchor="t"/>
          <a:lstStyle/>
          <a:p>
            <a:pPr indent="0" marL="0">
              <a:lnSpc>
                <a:spcPts val="1500"/>
              </a:lnSpc>
              <a:buNone/>
            </a:pPr>
            <a:r>
              <a:rPr lang="en-US" sz="1100" dirty="0">
                <a:solidFill>
                  <a:srgbClr val="363C37"/>
                </a:solidFill>
                <a:latin typeface="Calibri" pitchFamily="34" charset="0"/>
                <a:ea typeface="Calibri" pitchFamily="34" charset="-122"/>
                <a:cs typeface="Calibri" pitchFamily="34" charset="-120"/>
              </a:rPr>
              <a:t>Public release of Ecofusion, OCRF, and the schema; the open tier goes live; design partners join.</a:t>
            </a:r>
            <a:endParaRPr lang="en-US" sz="1100" dirty="0"/>
          </a:p>
        </p:txBody>
      </p:sp>
      <p:sp>
        <p:nvSpPr>
          <p:cNvPr id="14" name="Shape 12"/>
          <p:cNvSpPr/>
          <p:nvPr/>
        </p:nvSpPr>
        <p:spPr>
          <a:xfrm>
            <a:off x="6217920" y="1920240"/>
            <a:ext cx="2606040" cy="3108960"/>
          </a:xfrm>
          <a:prstGeom prst="roundRect">
            <a:avLst>
              <a:gd name="adj" fmla="val 2807"/>
            </a:avLst>
          </a:prstGeom>
          <a:solidFill>
            <a:srgbClr val="FBF8F2"/>
          </a:solidFill>
          <a:ln w="9525">
            <a:solidFill>
              <a:srgbClr val="E4DDCF"/>
            </a:solidFill>
            <a:prstDash val="solid"/>
          </a:ln>
        </p:spPr>
      </p:sp>
      <p:sp>
        <p:nvSpPr>
          <p:cNvPr id="15" name="Shape 13"/>
          <p:cNvSpPr/>
          <p:nvPr/>
        </p:nvSpPr>
        <p:spPr>
          <a:xfrm>
            <a:off x="6446520" y="2148840"/>
            <a:ext cx="457200" cy="457200"/>
          </a:xfrm>
          <a:prstGeom prst="roundRect">
            <a:avLst>
              <a:gd name="adj" fmla="val 50000"/>
            </a:avLst>
          </a:prstGeom>
          <a:solidFill>
            <a:srgbClr val="1F7A57"/>
          </a:solidFill>
          <a:ln/>
        </p:spPr>
      </p:sp>
      <p:sp>
        <p:nvSpPr>
          <p:cNvPr id="16" name="Text 14"/>
          <p:cNvSpPr/>
          <p:nvPr/>
        </p:nvSpPr>
        <p:spPr>
          <a:xfrm>
            <a:off x="6446520" y="2148840"/>
            <a:ext cx="457200" cy="457200"/>
          </a:xfrm>
          <a:prstGeom prst="rect">
            <a:avLst/>
          </a:prstGeom>
          <a:noFill/>
          <a:ln/>
        </p:spPr>
        <p:txBody>
          <a:bodyPr wrap="square" lIns="0" tIns="0" rIns="0" bIns="0" rtlCol="0" anchor="ctr"/>
          <a:lstStyle/>
          <a:p>
            <a:pPr algn="ctr" indent="0" marL="0">
              <a:buNone/>
            </a:pPr>
            <a:r>
              <a:rPr lang="en-US" sz="1500" b="1" dirty="0">
                <a:solidFill>
                  <a:srgbClr val="FFFFFF"/>
                </a:solidFill>
                <a:latin typeface="Courier New" pitchFamily="34" charset="0"/>
                <a:ea typeface="Courier New" pitchFamily="34" charset="-122"/>
                <a:cs typeface="Courier New" pitchFamily="34" charset="-120"/>
              </a:rPr>
              <a:t>3</a:t>
            </a:r>
            <a:endParaRPr lang="en-US" sz="1500" dirty="0"/>
          </a:p>
        </p:txBody>
      </p:sp>
      <p:sp>
        <p:nvSpPr>
          <p:cNvPr id="17" name="Text 15"/>
          <p:cNvSpPr/>
          <p:nvPr/>
        </p:nvSpPr>
        <p:spPr>
          <a:xfrm>
            <a:off x="6446520" y="2743200"/>
            <a:ext cx="2194560" cy="640080"/>
          </a:xfrm>
          <a:prstGeom prst="rect">
            <a:avLst/>
          </a:prstGeom>
          <a:noFill/>
          <a:ln/>
        </p:spPr>
        <p:txBody>
          <a:bodyPr wrap="square" lIns="0" tIns="0" rIns="0" bIns="0" rtlCol="0" anchor="ctr"/>
          <a:lstStyle/>
          <a:p>
            <a:pPr indent="0" marL="0">
              <a:lnSpc>
                <a:spcPts val="1800"/>
              </a:lnSpc>
              <a:buNone/>
            </a:pPr>
            <a:r>
              <a:rPr lang="en-US" sz="1500" b="1" dirty="0">
                <a:solidFill>
                  <a:srgbClr val="161A17"/>
                </a:solidFill>
                <a:latin typeface="Calibri" pitchFamily="34" charset="0"/>
                <a:ea typeface="Calibri" pitchFamily="34" charset="-122"/>
                <a:cs typeface="Calibri" pitchFamily="34" charset="-120"/>
              </a:rPr>
              <a:t>Standard expansion</a:t>
            </a:r>
            <a:endParaRPr lang="en-US" sz="1500" dirty="0"/>
          </a:p>
        </p:txBody>
      </p:sp>
      <p:sp>
        <p:nvSpPr>
          <p:cNvPr id="18" name="Text 16"/>
          <p:cNvSpPr/>
          <p:nvPr/>
        </p:nvSpPr>
        <p:spPr>
          <a:xfrm>
            <a:off x="6446520" y="3383280"/>
            <a:ext cx="2194560" cy="1554480"/>
          </a:xfrm>
          <a:prstGeom prst="rect">
            <a:avLst/>
          </a:prstGeom>
          <a:noFill/>
          <a:ln/>
        </p:spPr>
        <p:txBody>
          <a:bodyPr wrap="square" lIns="0" tIns="0" rIns="0" bIns="0" rtlCol="0" anchor="t"/>
          <a:lstStyle/>
          <a:p>
            <a:pPr indent="0" marL="0">
              <a:lnSpc>
                <a:spcPts val="1500"/>
              </a:lnSpc>
              <a:buNone/>
            </a:pPr>
            <a:r>
              <a:rPr lang="en-US" sz="1100" dirty="0">
                <a:solidFill>
                  <a:srgbClr val="363C37"/>
                </a:solidFill>
                <a:latin typeface="Calibri" pitchFamily="34" charset="0"/>
                <a:ea typeface="Calibri" pitchFamily="34" charset="-122"/>
                <a:cs typeface="Calibri" pitchFamily="34" charset="-120"/>
              </a:rPr>
              <a:t>Community contributions, academic partners, deeper regulatory engagement, transition to a neutral foundation.</a:t>
            </a:r>
            <a:endParaRPr lang="en-US" sz="1100" dirty="0"/>
          </a:p>
        </p:txBody>
      </p:sp>
      <p:sp>
        <p:nvSpPr>
          <p:cNvPr id="19" name="Shape 17"/>
          <p:cNvSpPr/>
          <p:nvPr/>
        </p:nvSpPr>
        <p:spPr>
          <a:xfrm>
            <a:off x="9006840" y="1920240"/>
            <a:ext cx="2606040" cy="3108960"/>
          </a:xfrm>
          <a:prstGeom prst="roundRect">
            <a:avLst>
              <a:gd name="adj" fmla="val 2807"/>
            </a:avLst>
          </a:prstGeom>
          <a:solidFill>
            <a:srgbClr val="FBF8F2"/>
          </a:solidFill>
          <a:ln w="9525">
            <a:solidFill>
              <a:srgbClr val="E4DDCF"/>
            </a:solidFill>
            <a:prstDash val="solid"/>
          </a:ln>
        </p:spPr>
      </p:sp>
      <p:sp>
        <p:nvSpPr>
          <p:cNvPr id="20" name="Shape 18"/>
          <p:cNvSpPr/>
          <p:nvPr/>
        </p:nvSpPr>
        <p:spPr>
          <a:xfrm>
            <a:off x="9235440" y="2148840"/>
            <a:ext cx="457200" cy="457200"/>
          </a:xfrm>
          <a:prstGeom prst="roundRect">
            <a:avLst>
              <a:gd name="adj" fmla="val 50000"/>
            </a:avLst>
          </a:prstGeom>
          <a:solidFill>
            <a:srgbClr val="1F7A57"/>
          </a:solidFill>
          <a:ln/>
        </p:spPr>
      </p:sp>
      <p:sp>
        <p:nvSpPr>
          <p:cNvPr id="21" name="Text 19"/>
          <p:cNvSpPr/>
          <p:nvPr/>
        </p:nvSpPr>
        <p:spPr>
          <a:xfrm>
            <a:off x="9235440" y="2148840"/>
            <a:ext cx="457200" cy="457200"/>
          </a:xfrm>
          <a:prstGeom prst="rect">
            <a:avLst/>
          </a:prstGeom>
          <a:noFill/>
          <a:ln/>
        </p:spPr>
        <p:txBody>
          <a:bodyPr wrap="square" lIns="0" tIns="0" rIns="0" bIns="0" rtlCol="0" anchor="ctr"/>
          <a:lstStyle/>
          <a:p>
            <a:pPr algn="ctr" indent="0" marL="0">
              <a:buNone/>
            </a:pPr>
            <a:r>
              <a:rPr lang="en-US" sz="1500" b="1" dirty="0">
                <a:solidFill>
                  <a:srgbClr val="FFFFFF"/>
                </a:solidFill>
                <a:latin typeface="Courier New" pitchFamily="34" charset="0"/>
                <a:ea typeface="Courier New" pitchFamily="34" charset="-122"/>
                <a:cs typeface="Courier New" pitchFamily="34" charset="-120"/>
              </a:rPr>
              <a:t>4</a:t>
            </a:r>
            <a:endParaRPr lang="en-US" sz="1500" dirty="0"/>
          </a:p>
        </p:txBody>
      </p:sp>
      <p:sp>
        <p:nvSpPr>
          <p:cNvPr id="22" name="Text 20"/>
          <p:cNvSpPr/>
          <p:nvPr/>
        </p:nvSpPr>
        <p:spPr>
          <a:xfrm>
            <a:off x="9235440" y="2743200"/>
            <a:ext cx="2194560" cy="640080"/>
          </a:xfrm>
          <a:prstGeom prst="rect">
            <a:avLst/>
          </a:prstGeom>
          <a:noFill/>
          <a:ln/>
        </p:spPr>
        <p:txBody>
          <a:bodyPr wrap="square" lIns="0" tIns="0" rIns="0" bIns="0" rtlCol="0" anchor="ctr"/>
          <a:lstStyle/>
          <a:p>
            <a:pPr indent="0" marL="0">
              <a:lnSpc>
                <a:spcPts val="1800"/>
              </a:lnSpc>
              <a:buNone/>
            </a:pPr>
            <a:r>
              <a:rPr lang="en-US" sz="1500" b="1" dirty="0">
                <a:solidFill>
                  <a:srgbClr val="161A17"/>
                </a:solidFill>
                <a:latin typeface="Calibri" pitchFamily="34" charset="0"/>
                <a:ea typeface="Calibri" pitchFamily="34" charset="-122"/>
                <a:cs typeface="Calibri" pitchFamily="34" charset="-120"/>
              </a:rPr>
              <a:t>Scale and sustain</a:t>
            </a:r>
            <a:endParaRPr lang="en-US" sz="1500" dirty="0"/>
          </a:p>
        </p:txBody>
      </p:sp>
      <p:sp>
        <p:nvSpPr>
          <p:cNvPr id="23" name="Text 21"/>
          <p:cNvSpPr/>
          <p:nvPr/>
        </p:nvSpPr>
        <p:spPr>
          <a:xfrm>
            <a:off x="9235440" y="3383280"/>
            <a:ext cx="2194560" cy="1554480"/>
          </a:xfrm>
          <a:prstGeom prst="rect">
            <a:avLst/>
          </a:prstGeom>
          <a:noFill/>
          <a:ln/>
        </p:spPr>
        <p:txBody>
          <a:bodyPr wrap="square" lIns="0" tIns="0" rIns="0" bIns="0" rtlCol="0" anchor="t"/>
          <a:lstStyle/>
          <a:p>
            <a:pPr indent="0" marL="0">
              <a:lnSpc>
                <a:spcPts val="1500"/>
              </a:lnSpc>
              <a:buNone/>
            </a:pPr>
            <a:r>
              <a:rPr lang="en-US" sz="1100" dirty="0">
                <a:solidFill>
                  <a:srgbClr val="363C37"/>
                </a:solidFill>
                <a:latin typeface="Calibri" pitchFamily="34" charset="0"/>
                <a:ea typeface="Calibri" pitchFamily="34" charset="-122"/>
                <a:cs typeface="Calibri" pitchFamily="34" charset="-120"/>
              </a:rPr>
              <a:t>Premium data, support, and advanced capabilities sustain the open core for everyone building on it.</a:t>
            </a:r>
            <a:endParaRPr lang="en-US" sz="1100" dirty="0"/>
          </a:p>
        </p:txBody>
      </p:sp>
      <p:sp>
        <p:nvSpPr>
          <p:cNvPr id="24" name="Shape 22"/>
          <p:cNvSpPr/>
          <p:nvPr/>
        </p:nvSpPr>
        <p:spPr>
          <a:xfrm>
            <a:off x="640080" y="5349240"/>
            <a:ext cx="10881360" cy="1005840"/>
          </a:xfrm>
          <a:prstGeom prst="roundRect">
            <a:avLst>
              <a:gd name="adj" fmla="val 7273"/>
            </a:avLst>
          </a:prstGeom>
          <a:solidFill>
            <a:srgbClr val="F8EED6"/>
          </a:solidFill>
          <a:ln w="12700">
            <a:solidFill>
              <a:srgbClr val="C9871F"/>
            </a:solidFill>
            <a:prstDash val="solid"/>
          </a:ln>
        </p:spPr>
      </p:sp>
      <p:sp>
        <p:nvSpPr>
          <p:cNvPr id="25" name="Text 23"/>
          <p:cNvSpPr/>
          <p:nvPr/>
        </p:nvSpPr>
        <p:spPr>
          <a:xfrm>
            <a:off x="914400" y="5468112"/>
            <a:ext cx="10332720" cy="777240"/>
          </a:xfrm>
          <a:prstGeom prst="rect">
            <a:avLst/>
          </a:prstGeom>
          <a:noFill/>
          <a:ln/>
        </p:spPr>
        <p:txBody>
          <a:bodyPr wrap="square" lIns="0" tIns="0" rIns="0" bIns="0" rtlCol="0" anchor="ctr"/>
          <a:lstStyle/>
          <a:p>
            <a:pPr indent="0" marL="0">
              <a:lnSpc>
                <a:spcPts val="1700"/>
              </a:lnSpc>
              <a:buNone/>
            </a:pPr>
            <a:r>
              <a:rPr lang="en-US" sz="1300" b="1" dirty="0">
                <a:solidFill>
                  <a:srgbClr val="161A17"/>
                </a:solidFill>
                <a:latin typeface="Calibri" pitchFamily="34" charset="0"/>
                <a:ea typeface="Calibri" pitchFamily="34" charset="-122"/>
                <a:cs typeface="Calibri" pitchFamily="34" charset="-120"/>
              </a:rPr>
              <a:t>Expect rough edges. </a:t>
            </a:r>
            <a:pPr indent="0" marL="0">
              <a:lnSpc>
                <a:spcPts val="1700"/>
              </a:lnSpc>
              <a:buNone/>
            </a:pPr>
            <a:r>
              <a:rPr lang="en-US" sz="1300" dirty="0">
                <a:solidFill>
                  <a:srgbClr val="363C37"/>
                </a:solidFill>
                <a:latin typeface="Calibri" pitchFamily="34" charset="0"/>
                <a:ea typeface="Calibri" pitchFamily="34" charset="-122"/>
                <a:cs typeface="Calibri" pitchFamily="34" charset="-120"/>
              </a:rPr>
              <a:t>Specs, APIs, and data schemas may change during the preview, sometimes with little notice. Availability is a plan, not a promise; the exact order and timing of drops may shift.</a:t>
            </a:r>
            <a:endParaRPr lang="en-US" sz="13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161A17"/>
        </a:solidFill>
      </p:bgPr>
    </p:bg>
    <p:spTree>
      <p:nvGrpSpPr>
        <p:cNvPr id="1" name=""/>
        <p:cNvGrpSpPr/>
        <p:nvPr/>
      </p:nvGrpSpPr>
      <p:grpSpPr>
        <a:xfrm>
          <a:off x="0" y="0"/>
          <a:ext cx="0" cy="0"/>
          <a:chOff x="0" y="0"/>
          <a:chExt cx="0" cy="0"/>
        </a:xfrm>
      </p:grpSpPr>
      <p:sp>
        <p:nvSpPr>
          <p:cNvPr id="2" name="Text 0"/>
          <p:cNvSpPr/>
          <p:nvPr/>
        </p:nvSpPr>
        <p:spPr>
          <a:xfrm>
            <a:off x="640080" y="548640"/>
            <a:ext cx="9144000" cy="292608"/>
          </a:xfrm>
          <a:prstGeom prst="rect">
            <a:avLst/>
          </a:prstGeom>
          <a:noFill/>
          <a:ln/>
        </p:spPr>
        <p:txBody>
          <a:bodyPr wrap="square" lIns="0" tIns="0" rIns="0" bIns="0" rtlCol="0" anchor="ctr"/>
          <a:lstStyle/>
          <a:p>
            <a:pPr indent="0" marL="0">
              <a:buNone/>
            </a:pPr>
            <a:r>
              <a:rPr lang="en-US" sz="1200" b="1" spc="200" kern="0" dirty="0">
                <a:solidFill>
                  <a:srgbClr val="9FD4B8"/>
                </a:solidFill>
                <a:latin typeface="Courier New" pitchFamily="34" charset="0"/>
                <a:ea typeface="Courier New" pitchFamily="34" charset="-122"/>
                <a:cs typeface="Courier New" pitchFamily="34" charset="-120"/>
              </a:rPr>
              <a:t>INSTITUTIONS ALREADY ON BOARD</a:t>
            </a:r>
            <a:endParaRPr lang="en-US" sz="1200" dirty="0"/>
          </a:p>
        </p:txBody>
      </p:sp>
      <p:pic>
        <p:nvPicPr>
          <p:cNvPr id="3" name="Image 0" descr="/home/claude/rtai_logo_white.png">    </p:cNvPr>
          <p:cNvPicPr>
            <a:picLocks noChangeAspect="1"/>
          </p:cNvPicPr>
          <p:nvPr/>
        </p:nvPicPr>
        <p:blipFill>
          <a:blip r:embed="rId1"/>
          <a:stretch>
            <a:fillRect/>
          </a:stretch>
        </p:blipFill>
        <p:spPr>
          <a:xfrm>
            <a:off x="10744200" y="411480"/>
            <a:ext cx="777240" cy="512064"/>
          </a:xfrm>
          <a:prstGeom prst="rect">
            <a:avLst/>
          </a:prstGeom>
        </p:spPr>
      </p:pic>
      <p:sp>
        <p:nvSpPr>
          <p:cNvPr id="4" name="Text 1"/>
          <p:cNvSpPr/>
          <p:nvPr/>
        </p:nvSpPr>
        <p:spPr>
          <a:xfrm>
            <a:off x="640080" y="914400"/>
            <a:ext cx="10972800" cy="731520"/>
          </a:xfrm>
          <a:prstGeom prst="rect">
            <a:avLst/>
          </a:prstGeom>
          <a:noFill/>
          <a:ln/>
        </p:spPr>
        <p:txBody>
          <a:bodyPr wrap="square" lIns="0" tIns="0" rIns="0" bIns="0" rtlCol="0" anchor="ctr"/>
          <a:lstStyle/>
          <a:p>
            <a:pPr indent="0" marL="0">
              <a:buNone/>
            </a:pPr>
            <a:r>
              <a:rPr lang="en-US" sz="3100" b="1" dirty="0">
                <a:solidFill>
                  <a:srgbClr val="FFFFFF"/>
                </a:solidFill>
                <a:latin typeface="Calibri" pitchFamily="34" charset="0"/>
                <a:ea typeface="Calibri" pitchFamily="34" charset="-122"/>
                <a:cs typeface="Calibri" pitchFamily="34" charset="-120"/>
              </a:rPr>
              <a:t>You would be in good company.</a:t>
            </a:r>
            <a:endParaRPr lang="en-US" sz="3100" dirty="0"/>
          </a:p>
        </p:txBody>
      </p:sp>
      <p:sp>
        <p:nvSpPr>
          <p:cNvPr id="5" name="Shape 2"/>
          <p:cNvSpPr/>
          <p:nvPr/>
        </p:nvSpPr>
        <p:spPr>
          <a:xfrm>
            <a:off x="640080" y="1993392"/>
            <a:ext cx="109728" cy="109728"/>
          </a:xfrm>
          <a:prstGeom prst="roundRect">
            <a:avLst>
              <a:gd name="adj" fmla="val 16667"/>
            </a:avLst>
          </a:prstGeom>
          <a:solidFill>
            <a:srgbClr val="3F8E64"/>
          </a:solidFill>
          <a:ln/>
        </p:spPr>
      </p:sp>
      <p:sp>
        <p:nvSpPr>
          <p:cNvPr id="6" name="Text 3"/>
          <p:cNvSpPr/>
          <p:nvPr/>
        </p:nvSpPr>
        <p:spPr>
          <a:xfrm>
            <a:off x="896112" y="1874520"/>
            <a:ext cx="5349240" cy="402336"/>
          </a:xfrm>
          <a:prstGeom prst="rect">
            <a:avLst/>
          </a:prstGeom>
          <a:noFill/>
          <a:ln/>
        </p:spPr>
        <p:txBody>
          <a:bodyPr wrap="square" lIns="0" tIns="0" rIns="0" bIns="0"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Fields Institute</a:t>
            </a:r>
            <a:endParaRPr lang="en-US" sz="1300" dirty="0"/>
          </a:p>
        </p:txBody>
      </p:sp>
      <p:sp>
        <p:nvSpPr>
          <p:cNvPr id="7" name="Shape 4"/>
          <p:cNvSpPr/>
          <p:nvPr/>
        </p:nvSpPr>
        <p:spPr>
          <a:xfrm>
            <a:off x="6309360" y="1993392"/>
            <a:ext cx="109728" cy="109728"/>
          </a:xfrm>
          <a:prstGeom prst="roundRect">
            <a:avLst>
              <a:gd name="adj" fmla="val 16667"/>
            </a:avLst>
          </a:prstGeom>
          <a:solidFill>
            <a:srgbClr val="3F8E64"/>
          </a:solidFill>
          <a:ln/>
        </p:spPr>
      </p:sp>
      <p:sp>
        <p:nvSpPr>
          <p:cNvPr id="8" name="Text 5"/>
          <p:cNvSpPr/>
          <p:nvPr/>
        </p:nvSpPr>
        <p:spPr>
          <a:xfrm>
            <a:off x="6565392" y="1874520"/>
            <a:ext cx="5349240" cy="402336"/>
          </a:xfrm>
          <a:prstGeom prst="rect">
            <a:avLst/>
          </a:prstGeom>
          <a:noFill/>
          <a:ln/>
        </p:spPr>
        <p:txBody>
          <a:bodyPr wrap="square" lIns="0" tIns="0" rIns="0" bIns="0" rtlCol="0" anchor="ctr"/>
          <a:lstStyle/>
          <a:p>
            <a:pPr indent="0" marL="0">
              <a:buNone/>
            </a:pPr>
            <a:r>
              <a:rPr lang="en-US" sz="1300" dirty="0">
                <a:solidFill>
                  <a:srgbClr val="FFFFFF"/>
                </a:solidFill>
                <a:latin typeface="Calibri" pitchFamily="34" charset="0"/>
                <a:ea typeface="Calibri" pitchFamily="34" charset="-122"/>
                <a:cs typeface="Calibri" pitchFamily="34" charset="-120"/>
              </a:rPr>
              <a:t>University of Toronto · Architecture</a:t>
            </a:r>
            <a:endParaRPr lang="en-US" sz="1300" dirty="0"/>
          </a:p>
        </p:txBody>
      </p:sp>
      <p:sp>
        <p:nvSpPr>
          <p:cNvPr id="9" name="Shape 6"/>
          <p:cNvSpPr/>
          <p:nvPr/>
        </p:nvSpPr>
        <p:spPr>
          <a:xfrm>
            <a:off x="640080" y="2468880"/>
            <a:ext cx="109728" cy="109728"/>
          </a:xfrm>
          <a:prstGeom prst="roundRect">
            <a:avLst>
              <a:gd name="adj" fmla="val 16667"/>
            </a:avLst>
          </a:prstGeom>
          <a:solidFill>
            <a:srgbClr val="3F8E64"/>
          </a:solidFill>
          <a:ln/>
        </p:spPr>
      </p:sp>
      <p:sp>
        <p:nvSpPr>
          <p:cNvPr id="10" name="Text 7"/>
          <p:cNvSpPr/>
          <p:nvPr/>
        </p:nvSpPr>
        <p:spPr>
          <a:xfrm>
            <a:off x="896112" y="2350008"/>
            <a:ext cx="5349240" cy="402336"/>
          </a:xfrm>
          <a:prstGeom prst="rect">
            <a:avLst/>
          </a:prstGeom>
          <a:noFill/>
          <a:ln/>
        </p:spPr>
        <p:txBody>
          <a:bodyPr wrap="square" lIns="0" tIns="0" rIns="0" bIns="0" rtlCol="0" anchor="ctr"/>
          <a:lstStyle/>
          <a:p>
            <a:pPr indent="0" marL="0">
              <a:buNone/>
            </a:pPr>
            <a:r>
              <a:rPr lang="en-US" sz="1300" dirty="0">
                <a:solidFill>
                  <a:srgbClr val="FFFFFF"/>
                </a:solidFill>
                <a:latin typeface="Calibri" pitchFamily="34" charset="0"/>
                <a:ea typeface="Calibri" pitchFamily="34" charset="-122"/>
                <a:cs typeface="Calibri" pitchFamily="34" charset="-120"/>
              </a:rPr>
              <a:t>University of Toronto · Mathematical Finance</a:t>
            </a:r>
            <a:endParaRPr lang="en-US" sz="1300" dirty="0"/>
          </a:p>
        </p:txBody>
      </p:sp>
      <p:sp>
        <p:nvSpPr>
          <p:cNvPr id="11" name="Shape 8"/>
          <p:cNvSpPr/>
          <p:nvPr/>
        </p:nvSpPr>
        <p:spPr>
          <a:xfrm>
            <a:off x="6309360" y="2468880"/>
            <a:ext cx="109728" cy="109728"/>
          </a:xfrm>
          <a:prstGeom prst="roundRect">
            <a:avLst>
              <a:gd name="adj" fmla="val 16667"/>
            </a:avLst>
          </a:prstGeom>
          <a:solidFill>
            <a:srgbClr val="3F8E64"/>
          </a:solidFill>
          <a:ln/>
        </p:spPr>
      </p:sp>
      <p:sp>
        <p:nvSpPr>
          <p:cNvPr id="12" name="Text 9"/>
          <p:cNvSpPr/>
          <p:nvPr/>
        </p:nvSpPr>
        <p:spPr>
          <a:xfrm>
            <a:off x="6565392" y="2350008"/>
            <a:ext cx="5349240" cy="402336"/>
          </a:xfrm>
          <a:prstGeom prst="rect">
            <a:avLst/>
          </a:prstGeom>
          <a:noFill/>
          <a:ln/>
        </p:spPr>
        <p:txBody>
          <a:bodyPr wrap="square" lIns="0" tIns="0" rIns="0" bIns="0"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Tel Aviv University</a:t>
            </a:r>
            <a:endParaRPr lang="en-US" sz="1300" dirty="0"/>
          </a:p>
        </p:txBody>
      </p:sp>
      <p:sp>
        <p:nvSpPr>
          <p:cNvPr id="13" name="Shape 10"/>
          <p:cNvSpPr/>
          <p:nvPr/>
        </p:nvSpPr>
        <p:spPr>
          <a:xfrm>
            <a:off x="640080" y="2944368"/>
            <a:ext cx="109728" cy="109728"/>
          </a:xfrm>
          <a:prstGeom prst="roundRect">
            <a:avLst>
              <a:gd name="adj" fmla="val 16667"/>
            </a:avLst>
          </a:prstGeom>
          <a:solidFill>
            <a:srgbClr val="3F8E64"/>
          </a:solidFill>
          <a:ln/>
        </p:spPr>
      </p:sp>
      <p:sp>
        <p:nvSpPr>
          <p:cNvPr id="14" name="Text 11"/>
          <p:cNvSpPr/>
          <p:nvPr/>
        </p:nvSpPr>
        <p:spPr>
          <a:xfrm>
            <a:off x="896112" y="2825496"/>
            <a:ext cx="5349240" cy="402336"/>
          </a:xfrm>
          <a:prstGeom prst="rect">
            <a:avLst/>
          </a:prstGeom>
          <a:noFill/>
          <a:ln/>
        </p:spPr>
        <p:txBody>
          <a:bodyPr wrap="square" lIns="0" tIns="0" rIns="0" bIns="0" rtlCol="0" anchor="ctr"/>
          <a:lstStyle/>
          <a:p>
            <a:pPr indent="0" marL="0">
              <a:buNone/>
            </a:pPr>
            <a:r>
              <a:rPr lang="en-US" sz="1300" dirty="0">
                <a:solidFill>
                  <a:srgbClr val="FFFFFF"/>
                </a:solidFill>
                <a:latin typeface="Calibri" pitchFamily="34" charset="0"/>
                <a:ea typeface="Calibri" pitchFamily="34" charset="-122"/>
                <a:cs typeface="Calibri" pitchFamily="34" charset="-120"/>
              </a:rPr>
              <a:t>Durham University · Finance and Management Science</a:t>
            </a:r>
            <a:endParaRPr lang="en-US" sz="1300" dirty="0"/>
          </a:p>
        </p:txBody>
      </p:sp>
      <p:sp>
        <p:nvSpPr>
          <p:cNvPr id="15" name="Shape 12"/>
          <p:cNvSpPr/>
          <p:nvPr/>
        </p:nvSpPr>
        <p:spPr>
          <a:xfrm>
            <a:off x="6309360" y="2944368"/>
            <a:ext cx="109728" cy="109728"/>
          </a:xfrm>
          <a:prstGeom prst="roundRect">
            <a:avLst>
              <a:gd name="adj" fmla="val 16667"/>
            </a:avLst>
          </a:prstGeom>
          <a:solidFill>
            <a:srgbClr val="3F8E64"/>
          </a:solidFill>
          <a:ln/>
        </p:spPr>
      </p:sp>
      <p:sp>
        <p:nvSpPr>
          <p:cNvPr id="16" name="Text 13"/>
          <p:cNvSpPr/>
          <p:nvPr/>
        </p:nvSpPr>
        <p:spPr>
          <a:xfrm>
            <a:off x="6565392" y="2825496"/>
            <a:ext cx="5349240" cy="402336"/>
          </a:xfrm>
          <a:prstGeom prst="rect">
            <a:avLst/>
          </a:prstGeom>
          <a:noFill/>
          <a:ln/>
        </p:spPr>
        <p:txBody>
          <a:bodyPr wrap="square" lIns="0" tIns="0" rIns="0" bIns="0"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Cyprus Academy of Sciences, Letters and Arts</a:t>
            </a:r>
            <a:endParaRPr lang="en-US" sz="1300" dirty="0"/>
          </a:p>
        </p:txBody>
      </p:sp>
      <p:sp>
        <p:nvSpPr>
          <p:cNvPr id="17" name="Shape 14"/>
          <p:cNvSpPr/>
          <p:nvPr/>
        </p:nvSpPr>
        <p:spPr>
          <a:xfrm>
            <a:off x="640080" y="3419856"/>
            <a:ext cx="109728" cy="109728"/>
          </a:xfrm>
          <a:prstGeom prst="roundRect">
            <a:avLst>
              <a:gd name="adj" fmla="val 16667"/>
            </a:avLst>
          </a:prstGeom>
          <a:solidFill>
            <a:srgbClr val="3F8E64"/>
          </a:solidFill>
          <a:ln/>
        </p:spPr>
      </p:sp>
      <p:sp>
        <p:nvSpPr>
          <p:cNvPr id="18" name="Text 15"/>
          <p:cNvSpPr/>
          <p:nvPr/>
        </p:nvSpPr>
        <p:spPr>
          <a:xfrm>
            <a:off x="896112" y="3300984"/>
            <a:ext cx="5349240" cy="402336"/>
          </a:xfrm>
          <a:prstGeom prst="rect">
            <a:avLst/>
          </a:prstGeom>
          <a:noFill/>
          <a:ln/>
        </p:spPr>
        <p:txBody>
          <a:bodyPr wrap="square" lIns="0" tIns="0" rIns="0" bIns="0" rtlCol="0" anchor="ctr"/>
          <a:lstStyle/>
          <a:p>
            <a:pPr indent="0" marL="0">
              <a:buNone/>
            </a:pPr>
            <a:r>
              <a:rPr lang="en-US" sz="1300" dirty="0">
                <a:solidFill>
                  <a:srgbClr val="FFFFFF"/>
                </a:solidFill>
                <a:latin typeface="Calibri" pitchFamily="34" charset="0"/>
                <a:ea typeface="Calibri" pitchFamily="34" charset="-122"/>
                <a:cs typeface="Calibri" pitchFamily="34" charset="-120"/>
              </a:rPr>
              <a:t>Pacific Institute for Climate Solutions · University of Victoria</a:t>
            </a:r>
            <a:endParaRPr lang="en-US" sz="1300" dirty="0"/>
          </a:p>
        </p:txBody>
      </p:sp>
      <p:sp>
        <p:nvSpPr>
          <p:cNvPr id="19" name="Shape 16"/>
          <p:cNvSpPr/>
          <p:nvPr/>
        </p:nvSpPr>
        <p:spPr>
          <a:xfrm>
            <a:off x="6309360" y="3419856"/>
            <a:ext cx="109728" cy="109728"/>
          </a:xfrm>
          <a:prstGeom prst="roundRect">
            <a:avLst>
              <a:gd name="adj" fmla="val 16667"/>
            </a:avLst>
          </a:prstGeom>
          <a:solidFill>
            <a:srgbClr val="3F8E64"/>
          </a:solidFill>
          <a:ln/>
        </p:spPr>
      </p:sp>
      <p:sp>
        <p:nvSpPr>
          <p:cNvPr id="20" name="Text 17"/>
          <p:cNvSpPr/>
          <p:nvPr/>
        </p:nvSpPr>
        <p:spPr>
          <a:xfrm>
            <a:off x="6565392" y="3300984"/>
            <a:ext cx="5349240" cy="402336"/>
          </a:xfrm>
          <a:prstGeom prst="rect">
            <a:avLst/>
          </a:prstGeom>
          <a:noFill/>
          <a:ln/>
        </p:spPr>
        <p:txBody>
          <a:bodyPr wrap="square" lIns="0" tIns="0" rIns="0" bIns="0"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Technical University of Munich · CAMBIR</a:t>
            </a:r>
            <a:endParaRPr lang="en-US" sz="1300" dirty="0"/>
          </a:p>
        </p:txBody>
      </p:sp>
      <p:sp>
        <p:nvSpPr>
          <p:cNvPr id="21" name="Shape 18"/>
          <p:cNvSpPr/>
          <p:nvPr/>
        </p:nvSpPr>
        <p:spPr>
          <a:xfrm>
            <a:off x="640080" y="3895344"/>
            <a:ext cx="109728" cy="109728"/>
          </a:xfrm>
          <a:prstGeom prst="roundRect">
            <a:avLst>
              <a:gd name="adj" fmla="val 16667"/>
            </a:avLst>
          </a:prstGeom>
          <a:solidFill>
            <a:srgbClr val="3F8E64"/>
          </a:solidFill>
          <a:ln/>
        </p:spPr>
      </p:sp>
      <p:sp>
        <p:nvSpPr>
          <p:cNvPr id="22" name="Text 19"/>
          <p:cNvSpPr/>
          <p:nvPr/>
        </p:nvSpPr>
        <p:spPr>
          <a:xfrm>
            <a:off x="896112" y="3776472"/>
            <a:ext cx="5349240" cy="402336"/>
          </a:xfrm>
          <a:prstGeom prst="rect">
            <a:avLst/>
          </a:prstGeom>
          <a:noFill/>
          <a:ln/>
        </p:spPr>
        <p:txBody>
          <a:bodyPr wrap="square" lIns="0" tIns="0" rIns="0" bIns="0" rtlCol="0" anchor="ctr"/>
          <a:lstStyle/>
          <a:p>
            <a:pPr indent="0" marL="0">
              <a:buNone/>
            </a:pPr>
            <a:r>
              <a:rPr lang="en-US" sz="1300" dirty="0">
                <a:solidFill>
                  <a:srgbClr val="FFFFFF"/>
                </a:solidFill>
                <a:latin typeface="Calibri" pitchFamily="34" charset="0"/>
                <a:ea typeface="Calibri" pitchFamily="34" charset="-122"/>
                <a:cs typeface="Calibri" pitchFamily="34" charset="-120"/>
              </a:rPr>
              <a:t>University of Western Ontario · All Science Faculties</a:t>
            </a:r>
            <a:endParaRPr lang="en-US" sz="1300" dirty="0"/>
          </a:p>
        </p:txBody>
      </p:sp>
      <p:sp>
        <p:nvSpPr>
          <p:cNvPr id="23" name="Shape 20"/>
          <p:cNvSpPr/>
          <p:nvPr/>
        </p:nvSpPr>
        <p:spPr>
          <a:xfrm>
            <a:off x="6309360" y="3895344"/>
            <a:ext cx="109728" cy="109728"/>
          </a:xfrm>
          <a:prstGeom prst="roundRect">
            <a:avLst>
              <a:gd name="adj" fmla="val 16667"/>
            </a:avLst>
          </a:prstGeom>
          <a:solidFill>
            <a:srgbClr val="3F8E64"/>
          </a:solidFill>
          <a:ln/>
        </p:spPr>
      </p:sp>
      <p:sp>
        <p:nvSpPr>
          <p:cNvPr id="24" name="Text 21"/>
          <p:cNvSpPr/>
          <p:nvPr/>
        </p:nvSpPr>
        <p:spPr>
          <a:xfrm>
            <a:off x="6565392" y="3776472"/>
            <a:ext cx="5349240" cy="402336"/>
          </a:xfrm>
          <a:prstGeom prst="rect">
            <a:avLst/>
          </a:prstGeom>
          <a:noFill/>
          <a:ln/>
        </p:spPr>
        <p:txBody>
          <a:bodyPr wrap="square" lIns="0" tIns="0" rIns="0" bIns="0" rtlCol="0" anchor="ctr"/>
          <a:lstStyle/>
          <a:p>
            <a:pPr indent="0" marL="0">
              <a:buNone/>
            </a:pPr>
            <a:r>
              <a:rPr lang="en-US" sz="1300" dirty="0">
                <a:solidFill>
                  <a:srgbClr val="FFFFFF"/>
                </a:solidFill>
                <a:latin typeface="Calibri" pitchFamily="34" charset="0"/>
                <a:ea typeface="Calibri" pitchFamily="34" charset="-122"/>
                <a:cs typeface="Calibri" pitchFamily="34" charset="-120"/>
              </a:rPr>
              <a:t>London School of Economics · doctoral research</a:t>
            </a:r>
            <a:endParaRPr lang="en-US" sz="1300" dirty="0"/>
          </a:p>
        </p:txBody>
      </p:sp>
      <p:sp>
        <p:nvSpPr>
          <p:cNvPr id="25" name="Shape 22"/>
          <p:cNvSpPr/>
          <p:nvPr/>
        </p:nvSpPr>
        <p:spPr>
          <a:xfrm>
            <a:off x="640080" y="4370832"/>
            <a:ext cx="109728" cy="109728"/>
          </a:xfrm>
          <a:prstGeom prst="roundRect">
            <a:avLst>
              <a:gd name="adj" fmla="val 16667"/>
            </a:avLst>
          </a:prstGeom>
          <a:solidFill>
            <a:srgbClr val="3F8E64"/>
          </a:solidFill>
          <a:ln/>
        </p:spPr>
      </p:sp>
      <p:sp>
        <p:nvSpPr>
          <p:cNvPr id="26" name="Text 23"/>
          <p:cNvSpPr/>
          <p:nvPr/>
        </p:nvSpPr>
        <p:spPr>
          <a:xfrm>
            <a:off x="896112" y="4251960"/>
            <a:ext cx="5349240" cy="402336"/>
          </a:xfrm>
          <a:prstGeom prst="rect">
            <a:avLst/>
          </a:prstGeom>
          <a:noFill/>
          <a:ln/>
        </p:spPr>
        <p:txBody>
          <a:bodyPr wrap="square" lIns="0" tIns="0" rIns="0" bIns="0" rtlCol="0" anchor="ctr"/>
          <a:lstStyle/>
          <a:p>
            <a:pPr indent="0" marL="0">
              <a:buNone/>
            </a:pPr>
            <a:r>
              <a:rPr lang="en-US" sz="1300" dirty="0">
                <a:solidFill>
                  <a:srgbClr val="FFFFFF"/>
                </a:solidFill>
                <a:latin typeface="Calibri" pitchFamily="34" charset="0"/>
                <a:ea typeface="Calibri" pitchFamily="34" charset="-122"/>
                <a:cs typeface="Calibri" pitchFamily="34" charset="-120"/>
              </a:rPr>
              <a:t>University of Zurich</a:t>
            </a:r>
            <a:endParaRPr lang="en-US" sz="1300" dirty="0"/>
          </a:p>
        </p:txBody>
      </p:sp>
      <p:sp>
        <p:nvSpPr>
          <p:cNvPr id="27" name="Shape 24"/>
          <p:cNvSpPr/>
          <p:nvPr/>
        </p:nvSpPr>
        <p:spPr>
          <a:xfrm>
            <a:off x="6309360" y="4370832"/>
            <a:ext cx="109728" cy="109728"/>
          </a:xfrm>
          <a:prstGeom prst="roundRect">
            <a:avLst>
              <a:gd name="adj" fmla="val 16667"/>
            </a:avLst>
          </a:prstGeom>
          <a:solidFill>
            <a:srgbClr val="3F8E64"/>
          </a:solidFill>
          <a:ln/>
        </p:spPr>
      </p:sp>
      <p:sp>
        <p:nvSpPr>
          <p:cNvPr id="28" name="Text 25"/>
          <p:cNvSpPr/>
          <p:nvPr/>
        </p:nvSpPr>
        <p:spPr>
          <a:xfrm>
            <a:off x="6565392" y="4251960"/>
            <a:ext cx="5349240" cy="402336"/>
          </a:xfrm>
          <a:prstGeom prst="rect">
            <a:avLst/>
          </a:prstGeom>
          <a:noFill/>
          <a:ln/>
        </p:spPr>
        <p:txBody>
          <a:bodyPr wrap="square" lIns="0" tIns="0" rIns="0" bIns="0" rtlCol="0" anchor="ctr"/>
          <a:lstStyle/>
          <a:p>
            <a:pPr indent="0" marL="0">
              <a:buNone/>
            </a:pPr>
            <a:r>
              <a:rPr lang="en-US" sz="1300" dirty="0">
                <a:solidFill>
                  <a:srgbClr val="FFFFFF"/>
                </a:solidFill>
                <a:latin typeface="Calibri" pitchFamily="34" charset="0"/>
                <a:ea typeface="Calibri" pitchFamily="34" charset="-122"/>
                <a:cs typeface="Calibri" pitchFamily="34" charset="-120"/>
              </a:rPr>
              <a:t>Queen's University · Smith School of Business · Institute for Sustainable Finance</a:t>
            </a:r>
            <a:endParaRPr lang="en-US" sz="1300" dirty="0"/>
          </a:p>
        </p:txBody>
      </p:sp>
      <p:sp>
        <p:nvSpPr>
          <p:cNvPr id="29" name="Shape 26"/>
          <p:cNvSpPr/>
          <p:nvPr/>
        </p:nvSpPr>
        <p:spPr>
          <a:xfrm>
            <a:off x="640080" y="4846320"/>
            <a:ext cx="109728" cy="109728"/>
          </a:xfrm>
          <a:prstGeom prst="roundRect">
            <a:avLst>
              <a:gd name="adj" fmla="val 16667"/>
            </a:avLst>
          </a:prstGeom>
          <a:solidFill>
            <a:srgbClr val="3F8E64"/>
          </a:solidFill>
          <a:ln/>
        </p:spPr>
      </p:sp>
      <p:sp>
        <p:nvSpPr>
          <p:cNvPr id="30" name="Text 27"/>
          <p:cNvSpPr/>
          <p:nvPr/>
        </p:nvSpPr>
        <p:spPr>
          <a:xfrm>
            <a:off x="896112" y="4727448"/>
            <a:ext cx="5349240" cy="402336"/>
          </a:xfrm>
          <a:prstGeom prst="rect">
            <a:avLst/>
          </a:prstGeom>
          <a:noFill/>
          <a:ln/>
        </p:spPr>
        <p:txBody>
          <a:bodyPr wrap="square" lIns="0" tIns="0" rIns="0" bIns="0" rtlCol="0" anchor="ctr"/>
          <a:lstStyle/>
          <a:p>
            <a:pPr indent="0" marL="0">
              <a:buNone/>
            </a:pPr>
            <a:r>
              <a:rPr lang="en-US" sz="1300" dirty="0">
                <a:solidFill>
                  <a:srgbClr val="FFFFFF"/>
                </a:solidFill>
                <a:latin typeface="Calibri" pitchFamily="34" charset="0"/>
                <a:ea typeface="Calibri" pitchFamily="34" charset="-122"/>
                <a:cs typeface="Calibri" pitchFamily="34" charset="-120"/>
              </a:rPr>
              <a:t>Central Bank of Brazil</a:t>
            </a:r>
            <a:endParaRPr lang="en-US" sz="1300" dirty="0"/>
          </a:p>
        </p:txBody>
      </p:sp>
      <p:sp>
        <p:nvSpPr>
          <p:cNvPr id="31" name="Shape 28"/>
          <p:cNvSpPr/>
          <p:nvPr/>
        </p:nvSpPr>
        <p:spPr>
          <a:xfrm>
            <a:off x="6309360" y="4846320"/>
            <a:ext cx="109728" cy="109728"/>
          </a:xfrm>
          <a:prstGeom prst="roundRect">
            <a:avLst>
              <a:gd name="adj" fmla="val 16667"/>
            </a:avLst>
          </a:prstGeom>
          <a:solidFill>
            <a:srgbClr val="3F8E64"/>
          </a:solidFill>
          <a:ln/>
        </p:spPr>
      </p:sp>
      <p:sp>
        <p:nvSpPr>
          <p:cNvPr id="32" name="Text 29"/>
          <p:cNvSpPr/>
          <p:nvPr/>
        </p:nvSpPr>
        <p:spPr>
          <a:xfrm>
            <a:off x="6565392" y="4727448"/>
            <a:ext cx="5349240" cy="402336"/>
          </a:xfrm>
          <a:prstGeom prst="rect">
            <a:avLst/>
          </a:prstGeom>
          <a:noFill/>
          <a:ln/>
        </p:spPr>
        <p:txBody>
          <a:bodyPr wrap="square" lIns="0" tIns="0" rIns="0" bIns="0" rtlCol="0" anchor="ctr"/>
          <a:lstStyle/>
          <a:p>
            <a:pPr indent="0" marL="0">
              <a:buNone/>
            </a:pPr>
            <a:r>
              <a:rPr lang="en-US" sz="1300" dirty="0">
                <a:solidFill>
                  <a:srgbClr val="FFFFFF"/>
                </a:solidFill>
                <a:latin typeface="Calibri" pitchFamily="34" charset="0"/>
                <a:ea typeface="Calibri" pitchFamily="34" charset="-122"/>
                <a:cs typeface="Calibri" pitchFamily="34" charset="-120"/>
              </a:rPr>
              <a:t>Universidade Federal do Rio Grande do Norte (UFRN)</a:t>
            </a:r>
            <a:endParaRPr lang="en-US" sz="1300" dirty="0"/>
          </a:p>
        </p:txBody>
      </p:sp>
      <p:sp>
        <p:nvSpPr>
          <p:cNvPr id="33" name="Shape 30"/>
          <p:cNvSpPr/>
          <p:nvPr/>
        </p:nvSpPr>
        <p:spPr>
          <a:xfrm>
            <a:off x="640080" y="5321808"/>
            <a:ext cx="109728" cy="109728"/>
          </a:xfrm>
          <a:prstGeom prst="roundRect">
            <a:avLst>
              <a:gd name="adj" fmla="val 16667"/>
            </a:avLst>
          </a:prstGeom>
          <a:solidFill>
            <a:srgbClr val="3F8E64"/>
          </a:solidFill>
          <a:ln/>
        </p:spPr>
      </p:sp>
      <p:sp>
        <p:nvSpPr>
          <p:cNvPr id="34" name="Text 31"/>
          <p:cNvSpPr/>
          <p:nvPr/>
        </p:nvSpPr>
        <p:spPr>
          <a:xfrm>
            <a:off x="896112" y="5202936"/>
            <a:ext cx="5349240" cy="402336"/>
          </a:xfrm>
          <a:prstGeom prst="rect">
            <a:avLst/>
          </a:prstGeom>
          <a:noFill/>
          <a:ln/>
        </p:spPr>
        <p:txBody>
          <a:bodyPr wrap="square" lIns="0" tIns="0" rIns="0" bIns="0" rtlCol="0" anchor="ctr"/>
          <a:lstStyle/>
          <a:p>
            <a:pPr indent="0" marL="0">
              <a:buNone/>
            </a:pPr>
            <a:r>
              <a:rPr lang="en-US" sz="1300" dirty="0">
                <a:solidFill>
                  <a:srgbClr val="FFFFFF"/>
                </a:solidFill>
                <a:latin typeface="Calibri" pitchFamily="34" charset="0"/>
                <a:ea typeface="Calibri" pitchFamily="34" charset="-122"/>
                <a:cs typeface="Calibri" pitchFamily="34" charset="-120"/>
              </a:rPr>
              <a:t>Stockholm Environment Institute · SEI Latin America</a:t>
            </a:r>
            <a:endParaRPr lang="en-US" sz="1300" dirty="0"/>
          </a:p>
        </p:txBody>
      </p:sp>
      <p:sp>
        <p:nvSpPr>
          <p:cNvPr id="35" name="Shape 32"/>
          <p:cNvSpPr/>
          <p:nvPr/>
        </p:nvSpPr>
        <p:spPr>
          <a:xfrm>
            <a:off x="6309360" y="5321808"/>
            <a:ext cx="109728" cy="109728"/>
          </a:xfrm>
          <a:prstGeom prst="roundRect">
            <a:avLst>
              <a:gd name="adj" fmla="val 16667"/>
            </a:avLst>
          </a:prstGeom>
          <a:solidFill>
            <a:srgbClr val="3F8E64"/>
          </a:solidFill>
          <a:ln/>
        </p:spPr>
      </p:sp>
      <p:sp>
        <p:nvSpPr>
          <p:cNvPr id="36" name="Text 33"/>
          <p:cNvSpPr/>
          <p:nvPr/>
        </p:nvSpPr>
        <p:spPr>
          <a:xfrm>
            <a:off x="6565392" y="5202936"/>
            <a:ext cx="5349240" cy="402336"/>
          </a:xfrm>
          <a:prstGeom prst="rect">
            <a:avLst/>
          </a:prstGeom>
          <a:noFill/>
          <a:ln/>
        </p:spPr>
        <p:txBody>
          <a:bodyPr wrap="square" lIns="0" tIns="0" rIns="0" bIns="0"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Twintree.Org</a:t>
            </a:r>
            <a:endParaRPr lang="en-US" sz="1300" dirty="0"/>
          </a:p>
        </p:txBody>
      </p:sp>
      <p:sp>
        <p:nvSpPr>
          <p:cNvPr id="37" name="Shape 34"/>
          <p:cNvSpPr/>
          <p:nvPr/>
        </p:nvSpPr>
        <p:spPr>
          <a:xfrm>
            <a:off x="640080" y="5797296"/>
            <a:ext cx="109728" cy="109728"/>
          </a:xfrm>
          <a:prstGeom prst="roundRect">
            <a:avLst>
              <a:gd name="adj" fmla="val 16667"/>
            </a:avLst>
          </a:prstGeom>
          <a:solidFill>
            <a:srgbClr val="3F8E64"/>
          </a:solidFill>
          <a:ln/>
        </p:spPr>
      </p:sp>
      <p:sp>
        <p:nvSpPr>
          <p:cNvPr id="38" name="Text 35"/>
          <p:cNvSpPr/>
          <p:nvPr/>
        </p:nvSpPr>
        <p:spPr>
          <a:xfrm>
            <a:off x="896112" y="5678424"/>
            <a:ext cx="5349240" cy="402336"/>
          </a:xfrm>
          <a:prstGeom prst="rect">
            <a:avLst/>
          </a:prstGeom>
          <a:noFill/>
          <a:ln/>
        </p:spPr>
        <p:txBody>
          <a:bodyPr wrap="square" lIns="0" tIns="0" rIns="0" bIns="0" rtlCol="0" anchor="ctr"/>
          <a:lstStyle/>
          <a:p>
            <a:pPr indent="0" marL="0">
              <a:buNone/>
            </a:pPr>
            <a:r>
              <a:rPr lang="en-US" sz="1300" dirty="0">
                <a:solidFill>
                  <a:srgbClr val="FFFFFF"/>
                </a:solidFill>
                <a:latin typeface="Calibri" pitchFamily="34" charset="0"/>
                <a:ea typeface="Calibri" pitchFamily="34" charset="-122"/>
                <a:cs typeface="Calibri" pitchFamily="34" charset="-120"/>
              </a:rPr>
              <a:t>University of British Columbia · Sauder School of Business</a:t>
            </a:r>
            <a:endParaRPr lang="en-US" sz="1300" dirty="0"/>
          </a:p>
        </p:txBody>
      </p:sp>
      <p:sp>
        <p:nvSpPr>
          <p:cNvPr id="39" name="Shape 36"/>
          <p:cNvSpPr/>
          <p:nvPr/>
        </p:nvSpPr>
        <p:spPr>
          <a:xfrm>
            <a:off x="6309360" y="5797296"/>
            <a:ext cx="109728" cy="109728"/>
          </a:xfrm>
          <a:prstGeom prst="roundRect">
            <a:avLst>
              <a:gd name="adj" fmla="val 16667"/>
            </a:avLst>
          </a:prstGeom>
          <a:solidFill>
            <a:srgbClr val="3F8E64"/>
          </a:solidFill>
          <a:ln/>
        </p:spPr>
      </p:sp>
      <p:sp>
        <p:nvSpPr>
          <p:cNvPr id="40" name="Text 37"/>
          <p:cNvSpPr/>
          <p:nvPr/>
        </p:nvSpPr>
        <p:spPr>
          <a:xfrm>
            <a:off x="6565392" y="5678424"/>
            <a:ext cx="5349240" cy="402336"/>
          </a:xfrm>
          <a:prstGeom prst="rect">
            <a:avLst/>
          </a:prstGeom>
          <a:noFill/>
          <a:ln/>
        </p:spPr>
        <p:txBody>
          <a:bodyPr wrap="square" lIns="0" tIns="0" rIns="0" bIns="0" rtlCol="0" anchor="ctr"/>
          <a:lstStyle/>
          <a:p>
            <a:pPr indent="0" marL="0">
              <a:buNone/>
            </a:pPr>
            <a:r>
              <a:rPr lang="en-US" sz="1300" dirty="0">
                <a:solidFill>
                  <a:srgbClr val="FFFFFF"/>
                </a:solidFill>
                <a:latin typeface="Calibri" pitchFamily="34" charset="0"/>
                <a:ea typeface="Calibri" pitchFamily="34" charset="-122"/>
                <a:cs typeface="Calibri" pitchFamily="34" charset="-120"/>
              </a:rPr>
              <a:t>University of Duisburg-Essen</a:t>
            </a:r>
            <a:endParaRPr lang="en-US" sz="1300" dirty="0"/>
          </a:p>
        </p:txBody>
      </p:sp>
      <p:sp>
        <p:nvSpPr>
          <p:cNvPr id="41" name="Shape 38"/>
          <p:cNvSpPr/>
          <p:nvPr/>
        </p:nvSpPr>
        <p:spPr>
          <a:xfrm>
            <a:off x="640080" y="6272784"/>
            <a:ext cx="109728" cy="109728"/>
          </a:xfrm>
          <a:prstGeom prst="roundRect">
            <a:avLst>
              <a:gd name="adj" fmla="val 16667"/>
            </a:avLst>
          </a:prstGeom>
          <a:solidFill>
            <a:srgbClr val="3F8E64"/>
          </a:solidFill>
          <a:ln/>
        </p:spPr>
      </p:sp>
      <p:sp>
        <p:nvSpPr>
          <p:cNvPr id="42" name="Text 39"/>
          <p:cNvSpPr/>
          <p:nvPr/>
        </p:nvSpPr>
        <p:spPr>
          <a:xfrm>
            <a:off x="896112" y="6153912"/>
            <a:ext cx="5349240" cy="402336"/>
          </a:xfrm>
          <a:prstGeom prst="rect">
            <a:avLst/>
          </a:prstGeom>
          <a:noFill/>
          <a:ln/>
        </p:spPr>
        <p:txBody>
          <a:bodyPr wrap="square" lIns="0" tIns="0" rIns="0" bIns="0" rtlCol="0" anchor="ctr"/>
          <a:lstStyle/>
          <a:p>
            <a:pPr indent="0" marL="0">
              <a:buNone/>
            </a:pPr>
            <a:r>
              <a:rPr lang="en-US" sz="1300" dirty="0">
                <a:solidFill>
                  <a:srgbClr val="FFFFFF"/>
                </a:solidFill>
                <a:latin typeface="Calibri" pitchFamily="34" charset="0"/>
                <a:ea typeface="Calibri" pitchFamily="34" charset="-122"/>
                <a:cs typeface="Calibri" pitchFamily="34" charset="-120"/>
              </a:rPr>
              <a:t>Jewish Climate Trust</a:t>
            </a:r>
            <a:endParaRPr lang="en-US" sz="13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114A35"/>
        </a:solidFill>
      </p:bgPr>
    </p:bg>
    <p:spTree>
      <p:nvGrpSpPr>
        <p:cNvPr id="1" name=""/>
        <p:cNvGrpSpPr/>
        <p:nvPr/>
      </p:nvGrpSpPr>
      <p:grpSpPr>
        <a:xfrm>
          <a:off x="0" y="0"/>
          <a:ext cx="0" cy="0"/>
          <a:chOff x="0" y="0"/>
          <a:chExt cx="0" cy="0"/>
        </a:xfrm>
      </p:grpSpPr>
      <p:pic>
        <p:nvPicPr>
          <p:cNvPr id="2" name="Image 0" descr="/home/claude/rtai_logo_white.png">    </p:cNvPr>
          <p:cNvPicPr>
            <a:picLocks noChangeAspect="1"/>
          </p:cNvPicPr>
          <p:nvPr/>
        </p:nvPicPr>
        <p:blipFill>
          <a:blip r:embed="rId1"/>
          <a:stretch>
            <a:fillRect/>
          </a:stretch>
        </p:blipFill>
        <p:spPr>
          <a:xfrm>
            <a:off x="10744200" y="411480"/>
            <a:ext cx="777240" cy="512064"/>
          </a:xfrm>
          <a:prstGeom prst="rect">
            <a:avLst/>
          </a:prstGeom>
        </p:spPr>
      </p:pic>
      <p:sp>
        <p:nvSpPr>
          <p:cNvPr id="3" name="Text 0"/>
          <p:cNvSpPr/>
          <p:nvPr/>
        </p:nvSpPr>
        <p:spPr>
          <a:xfrm>
            <a:off x="1371600" y="1737360"/>
            <a:ext cx="9418320" cy="2651760"/>
          </a:xfrm>
          <a:prstGeom prst="rect">
            <a:avLst/>
          </a:prstGeom>
          <a:noFill/>
          <a:ln/>
        </p:spPr>
        <p:txBody>
          <a:bodyPr wrap="square" lIns="0" tIns="0" rIns="0" bIns="0" rtlCol="0" anchor="t"/>
          <a:lstStyle/>
          <a:p>
            <a:pPr indent="0" marL="0">
              <a:lnSpc>
                <a:spcPts val="4000"/>
              </a:lnSpc>
              <a:buNone/>
            </a:pPr>
            <a:r>
              <a:rPr lang="en-US" sz="3000" b="1" i="1" dirty="0">
                <a:solidFill>
                  <a:srgbClr val="FFFFFF"/>
                </a:solidFill>
                <a:latin typeface="Cambria" pitchFamily="34" charset="0"/>
                <a:ea typeface="Cambria" pitchFamily="34" charset="-122"/>
                <a:cs typeface="Cambria" pitchFamily="34" charset="-120"/>
              </a:rPr>
              <a:t>“If this data only serves the institutions that can already afford it, we have not solved the climate-risk problem. We have just priced some people out of knowing it.”</a:t>
            </a:r>
            <a:endParaRPr lang="en-US" sz="3000" dirty="0"/>
          </a:p>
        </p:txBody>
      </p:sp>
      <p:sp>
        <p:nvSpPr>
          <p:cNvPr id="4" name="Text 1"/>
          <p:cNvSpPr/>
          <p:nvPr/>
        </p:nvSpPr>
        <p:spPr>
          <a:xfrm>
            <a:off x="1371600" y="4663440"/>
            <a:ext cx="9144000" cy="365760"/>
          </a:xfrm>
          <a:prstGeom prst="rect">
            <a:avLst/>
          </a:prstGeom>
          <a:noFill/>
          <a:ln/>
        </p:spPr>
        <p:txBody>
          <a:bodyPr wrap="square" lIns="0" tIns="0" rIns="0" bIns="0" rtlCol="0" anchor="ctr"/>
          <a:lstStyle/>
          <a:p>
            <a:pPr indent="0" marL="0">
              <a:buNone/>
            </a:pPr>
            <a:r>
              <a:rPr lang="en-US" sz="1200" b="1" spc="200" kern="0" dirty="0">
                <a:solidFill>
                  <a:srgbClr val="9FD4B8"/>
                </a:solidFill>
                <a:latin typeface="Courier New" pitchFamily="34" charset="0"/>
                <a:ea typeface="Courier New" pitchFamily="34" charset="-122"/>
                <a:cs typeface="Courier New" pitchFamily="34" charset="-120"/>
              </a:rPr>
              <a:t>DR. RON DEMBO · CEO AND FOUNDER, RISKTHINKING.AI</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6F2EA"/>
        </a:solidFill>
      </p:bgPr>
    </p:bg>
    <p:spTree>
      <p:nvGrpSpPr>
        <p:cNvPr id="1" name=""/>
        <p:cNvGrpSpPr/>
        <p:nvPr/>
      </p:nvGrpSpPr>
      <p:grpSpPr>
        <a:xfrm>
          <a:off x="0" y="0"/>
          <a:ext cx="0" cy="0"/>
          <a:chOff x="0" y="0"/>
          <a:chExt cx="0" cy="0"/>
        </a:xfrm>
      </p:grpSpPr>
      <p:sp>
        <p:nvSpPr>
          <p:cNvPr id="2" name="Text 0"/>
          <p:cNvSpPr/>
          <p:nvPr/>
        </p:nvSpPr>
        <p:spPr>
          <a:xfrm>
            <a:off x="640080" y="502920"/>
            <a:ext cx="8229600" cy="292608"/>
          </a:xfrm>
          <a:prstGeom prst="rect">
            <a:avLst/>
          </a:prstGeom>
          <a:noFill/>
          <a:ln/>
        </p:spPr>
        <p:txBody>
          <a:bodyPr wrap="square" lIns="0" tIns="0" rIns="0" bIns="0" rtlCol="0" anchor="ctr"/>
          <a:lstStyle/>
          <a:p>
            <a:pPr indent="0" marL="0">
              <a:buNone/>
            </a:pPr>
            <a:r>
              <a:rPr lang="en-US" sz="1200" b="1" spc="200" kern="0" dirty="0">
                <a:solidFill>
                  <a:srgbClr val="114A35"/>
                </a:solidFill>
                <a:latin typeface="Courier New" pitchFamily="34" charset="0"/>
                <a:ea typeface="Courier New" pitchFamily="34" charset="-122"/>
                <a:cs typeface="Courier New" pitchFamily="34" charset="-120"/>
              </a:rPr>
              <a:t>WHY IT MATTERS</a:t>
            </a:r>
            <a:endParaRPr lang="en-US" sz="1200" dirty="0"/>
          </a:p>
        </p:txBody>
      </p:sp>
      <p:sp>
        <p:nvSpPr>
          <p:cNvPr id="3" name="Text 1"/>
          <p:cNvSpPr/>
          <p:nvPr/>
        </p:nvSpPr>
        <p:spPr>
          <a:xfrm>
            <a:off x="640080" y="868680"/>
            <a:ext cx="10972800" cy="777240"/>
          </a:xfrm>
          <a:prstGeom prst="rect">
            <a:avLst/>
          </a:prstGeom>
          <a:noFill/>
          <a:ln/>
        </p:spPr>
        <p:txBody>
          <a:bodyPr wrap="square" lIns="0" tIns="0" rIns="0" bIns="0" rtlCol="0" anchor="ctr"/>
          <a:lstStyle/>
          <a:p>
            <a:pPr indent="0" marL="0">
              <a:buNone/>
            </a:pPr>
            <a:r>
              <a:rPr lang="en-US" sz="3100" b="1" dirty="0">
                <a:solidFill>
                  <a:srgbClr val="161A17"/>
                </a:solidFill>
                <a:latin typeface="Calibri" pitchFamily="34" charset="0"/>
                <a:ea typeface="Calibri" pitchFamily="34" charset="-122"/>
                <a:cs typeface="Calibri" pitchFamily="34" charset="-120"/>
              </a:rPr>
              <a:t>The mandate is now </a:t>
            </a:r>
            <a:pPr indent="0" marL="0">
              <a:buNone/>
            </a:pPr>
            <a:r>
              <a:rPr lang="en-US" sz="3100" b="1" dirty="0">
                <a:solidFill>
                  <a:srgbClr val="1F7A57"/>
                </a:solidFill>
                <a:latin typeface="Calibri" pitchFamily="34" charset="0"/>
                <a:ea typeface="Calibri" pitchFamily="34" charset="-122"/>
                <a:cs typeface="Calibri" pitchFamily="34" charset="-120"/>
              </a:rPr>
              <a:t>both real and prudential.</a:t>
            </a:r>
            <a:endParaRPr lang="en-US" sz="3100" dirty="0"/>
          </a:p>
        </p:txBody>
      </p:sp>
      <p:sp>
        <p:nvSpPr>
          <p:cNvPr id="4" name="Shape 2"/>
          <p:cNvSpPr/>
          <p:nvPr/>
        </p:nvSpPr>
        <p:spPr>
          <a:xfrm>
            <a:off x="640080" y="1920240"/>
            <a:ext cx="10881360" cy="1005840"/>
          </a:xfrm>
          <a:prstGeom prst="roundRect">
            <a:avLst>
              <a:gd name="adj" fmla="val 6364"/>
            </a:avLst>
          </a:prstGeom>
          <a:solidFill>
            <a:srgbClr val="FBF8F2"/>
          </a:solidFill>
          <a:ln w="9525">
            <a:solidFill>
              <a:srgbClr val="E4DDCF"/>
            </a:solidFill>
            <a:prstDash val="solid"/>
          </a:ln>
        </p:spPr>
      </p:sp>
      <p:sp>
        <p:nvSpPr>
          <p:cNvPr id="5" name="Text 3"/>
          <p:cNvSpPr/>
          <p:nvPr/>
        </p:nvSpPr>
        <p:spPr>
          <a:xfrm>
            <a:off x="914400" y="2029968"/>
            <a:ext cx="3291840" cy="777240"/>
          </a:xfrm>
          <a:prstGeom prst="rect">
            <a:avLst/>
          </a:prstGeom>
          <a:noFill/>
          <a:ln/>
        </p:spPr>
        <p:txBody>
          <a:bodyPr wrap="square" lIns="0" tIns="0" rIns="0" bIns="0" rtlCol="0" anchor="ctr"/>
          <a:lstStyle/>
          <a:p>
            <a:pPr indent="0" marL="0">
              <a:buNone/>
            </a:pPr>
            <a:r>
              <a:rPr lang="en-US" sz="1500" b="1" dirty="0">
                <a:solidFill>
                  <a:srgbClr val="161A17"/>
                </a:solidFill>
                <a:latin typeface="Calibri" pitchFamily="34" charset="0"/>
                <a:ea typeface="Calibri" pitchFamily="34" charset="-122"/>
                <a:cs typeface="Calibri" pitchFamily="34" charset="-120"/>
              </a:rPr>
              <a:t>Reporting is supervised</a:t>
            </a:r>
            <a:endParaRPr lang="en-US" sz="1500" dirty="0"/>
          </a:p>
        </p:txBody>
      </p:sp>
      <p:sp>
        <p:nvSpPr>
          <p:cNvPr id="6" name="Text 4"/>
          <p:cNvSpPr/>
          <p:nvPr/>
        </p:nvSpPr>
        <p:spPr>
          <a:xfrm>
            <a:off x="4389120" y="2029968"/>
            <a:ext cx="6858000" cy="777240"/>
          </a:xfrm>
          <a:prstGeom prst="rect">
            <a:avLst/>
          </a:prstGeom>
          <a:noFill/>
          <a:ln/>
        </p:spPr>
        <p:txBody>
          <a:bodyPr wrap="square" lIns="0" tIns="0" rIns="0" bIns="0" rtlCol="0" anchor="ctr"/>
          <a:lstStyle/>
          <a:p>
            <a:pPr indent="0" marL="0">
              <a:lnSpc>
                <a:spcPts val="1600"/>
              </a:lnSpc>
              <a:buNone/>
            </a:pPr>
            <a:r>
              <a:rPr lang="en-US" sz="1250" dirty="0">
                <a:solidFill>
                  <a:srgbClr val="363C37"/>
                </a:solidFill>
                <a:latin typeface="Calibri" pitchFamily="34" charset="0"/>
                <a:ea typeface="Calibri" pitchFamily="34" charset="-122"/>
                <a:cs typeface="Calibri" pitchFamily="34" charset="-120"/>
              </a:rPr>
              <a:t>IFRS S1 and S2, the CSRD, the EU Taxonomy, TCFD and TNFD have made climate and nature risk a required part of corporate and financial reporting.</a:t>
            </a:r>
            <a:endParaRPr lang="en-US" sz="1250" dirty="0"/>
          </a:p>
        </p:txBody>
      </p:sp>
      <p:sp>
        <p:nvSpPr>
          <p:cNvPr id="7" name="Shape 5"/>
          <p:cNvSpPr/>
          <p:nvPr/>
        </p:nvSpPr>
        <p:spPr>
          <a:xfrm>
            <a:off x="640080" y="3063240"/>
            <a:ext cx="10881360" cy="1005840"/>
          </a:xfrm>
          <a:prstGeom prst="roundRect">
            <a:avLst>
              <a:gd name="adj" fmla="val 6364"/>
            </a:avLst>
          </a:prstGeom>
          <a:solidFill>
            <a:srgbClr val="FBF8F2"/>
          </a:solidFill>
          <a:ln w="9525">
            <a:solidFill>
              <a:srgbClr val="E4DDCF"/>
            </a:solidFill>
            <a:prstDash val="solid"/>
          </a:ln>
        </p:spPr>
      </p:sp>
      <p:sp>
        <p:nvSpPr>
          <p:cNvPr id="8" name="Text 6"/>
          <p:cNvSpPr/>
          <p:nvPr/>
        </p:nvSpPr>
        <p:spPr>
          <a:xfrm>
            <a:off x="914400" y="3172968"/>
            <a:ext cx="3291840" cy="777240"/>
          </a:xfrm>
          <a:prstGeom prst="rect">
            <a:avLst/>
          </a:prstGeom>
          <a:noFill/>
          <a:ln/>
        </p:spPr>
        <p:txBody>
          <a:bodyPr wrap="square" lIns="0" tIns="0" rIns="0" bIns="0" rtlCol="0" anchor="ctr"/>
          <a:lstStyle/>
          <a:p>
            <a:pPr indent="0" marL="0">
              <a:buNone/>
            </a:pPr>
            <a:r>
              <a:rPr lang="en-US" sz="1500" b="1" dirty="0">
                <a:solidFill>
                  <a:srgbClr val="161A17"/>
                </a:solidFill>
                <a:latin typeface="Calibri" pitchFamily="34" charset="0"/>
                <a:ea typeface="Calibri" pitchFamily="34" charset="-122"/>
                <a:cs typeface="Calibri" pitchFamily="34" charset="-120"/>
              </a:rPr>
              <a:t>Supervisors expect management</a:t>
            </a:r>
            <a:endParaRPr lang="en-US" sz="1500" dirty="0"/>
          </a:p>
        </p:txBody>
      </p:sp>
      <p:sp>
        <p:nvSpPr>
          <p:cNvPr id="9" name="Text 7"/>
          <p:cNvSpPr/>
          <p:nvPr/>
        </p:nvSpPr>
        <p:spPr>
          <a:xfrm>
            <a:off x="4389120" y="3172968"/>
            <a:ext cx="6858000" cy="777240"/>
          </a:xfrm>
          <a:prstGeom prst="rect">
            <a:avLst/>
          </a:prstGeom>
          <a:noFill/>
          <a:ln/>
        </p:spPr>
        <p:txBody>
          <a:bodyPr wrap="square" lIns="0" tIns="0" rIns="0" bIns="0" rtlCol="0" anchor="ctr"/>
          <a:lstStyle/>
          <a:p>
            <a:pPr indent="0" marL="0">
              <a:lnSpc>
                <a:spcPts val="1600"/>
              </a:lnSpc>
              <a:buNone/>
            </a:pPr>
            <a:r>
              <a:rPr lang="en-US" sz="1250" dirty="0">
                <a:solidFill>
                  <a:srgbClr val="363C37"/>
                </a:solidFill>
                <a:latin typeface="Calibri" pitchFamily="34" charset="0"/>
                <a:ea typeface="Calibri" pitchFamily="34" charset="-122"/>
                <a:cs typeface="Calibri" pitchFamily="34" charset="-120"/>
              </a:rPr>
              <a:t>Prudential supervisors from the EBA to BaFin and FINMA now expect institutions to identify, measure, manage, and monitor physical climate-risk drivers.</a:t>
            </a:r>
            <a:endParaRPr lang="en-US" sz="1250" dirty="0"/>
          </a:p>
        </p:txBody>
      </p:sp>
      <p:sp>
        <p:nvSpPr>
          <p:cNvPr id="10" name="Shape 8"/>
          <p:cNvSpPr/>
          <p:nvPr/>
        </p:nvSpPr>
        <p:spPr>
          <a:xfrm>
            <a:off x="640080" y="4206240"/>
            <a:ext cx="10881360" cy="1005840"/>
          </a:xfrm>
          <a:prstGeom prst="roundRect">
            <a:avLst>
              <a:gd name="adj" fmla="val 6364"/>
            </a:avLst>
          </a:prstGeom>
          <a:solidFill>
            <a:srgbClr val="FBF8F2"/>
          </a:solidFill>
          <a:ln w="9525">
            <a:solidFill>
              <a:srgbClr val="E4DDCF"/>
            </a:solidFill>
            <a:prstDash val="solid"/>
          </a:ln>
        </p:spPr>
      </p:sp>
      <p:sp>
        <p:nvSpPr>
          <p:cNvPr id="11" name="Text 9"/>
          <p:cNvSpPr/>
          <p:nvPr/>
        </p:nvSpPr>
        <p:spPr>
          <a:xfrm>
            <a:off x="914400" y="4315968"/>
            <a:ext cx="3291840" cy="777240"/>
          </a:xfrm>
          <a:prstGeom prst="rect">
            <a:avLst/>
          </a:prstGeom>
          <a:noFill/>
          <a:ln/>
        </p:spPr>
        <p:txBody>
          <a:bodyPr wrap="square" lIns="0" tIns="0" rIns="0" bIns="0" rtlCol="0" anchor="ctr"/>
          <a:lstStyle/>
          <a:p>
            <a:pPr indent="0" marL="0">
              <a:buNone/>
            </a:pPr>
            <a:r>
              <a:rPr lang="en-US" sz="1500" b="1" dirty="0">
                <a:solidFill>
                  <a:srgbClr val="161A17"/>
                </a:solidFill>
                <a:latin typeface="Calibri" pitchFamily="34" charset="0"/>
                <a:ea typeface="Calibri" pitchFamily="34" charset="-122"/>
                <a:cs typeface="Calibri" pitchFamily="34" charset="-120"/>
              </a:rPr>
              <a:t>The harder test is ownership</a:t>
            </a:r>
            <a:endParaRPr lang="en-US" sz="1500" dirty="0"/>
          </a:p>
        </p:txBody>
      </p:sp>
      <p:sp>
        <p:nvSpPr>
          <p:cNvPr id="12" name="Text 10"/>
          <p:cNvSpPr/>
          <p:nvPr/>
        </p:nvSpPr>
        <p:spPr>
          <a:xfrm>
            <a:off x="4389120" y="4315968"/>
            <a:ext cx="6858000" cy="777240"/>
          </a:xfrm>
          <a:prstGeom prst="rect">
            <a:avLst/>
          </a:prstGeom>
          <a:noFill/>
          <a:ln/>
        </p:spPr>
        <p:txBody>
          <a:bodyPr wrap="square" lIns="0" tIns="0" rIns="0" bIns="0" rtlCol="0" anchor="ctr"/>
          <a:lstStyle/>
          <a:p>
            <a:pPr indent="0" marL="0">
              <a:lnSpc>
                <a:spcPts val="1600"/>
              </a:lnSpc>
              <a:buNone/>
            </a:pPr>
            <a:r>
              <a:rPr lang="en-US" sz="1250" dirty="0">
                <a:solidFill>
                  <a:srgbClr val="363C37"/>
                </a:solidFill>
                <a:latin typeface="Calibri" pitchFamily="34" charset="0"/>
                <a:ea typeface="Calibri" pitchFamily="34" charset="-122"/>
                <a:cs typeface="Calibri" pitchFamily="34" charset="-120"/>
              </a:rPr>
              <a:t>Auditors and supervisors increasingly expect you to understand and own the data and models behind a tool, rather than accept a vendor's black box.</a:t>
            </a:r>
            <a:endParaRPr lang="en-US" sz="1250" dirty="0"/>
          </a:p>
        </p:txBody>
      </p:sp>
      <p:sp>
        <p:nvSpPr>
          <p:cNvPr id="13" name="Shape 11"/>
          <p:cNvSpPr/>
          <p:nvPr/>
        </p:nvSpPr>
        <p:spPr>
          <a:xfrm>
            <a:off x="640080" y="5349240"/>
            <a:ext cx="10881360" cy="1005840"/>
          </a:xfrm>
          <a:prstGeom prst="roundRect">
            <a:avLst>
              <a:gd name="adj" fmla="val 6364"/>
            </a:avLst>
          </a:prstGeom>
          <a:solidFill>
            <a:srgbClr val="FBF8F2"/>
          </a:solidFill>
          <a:ln w="9525">
            <a:solidFill>
              <a:srgbClr val="E4DDCF"/>
            </a:solidFill>
            <a:prstDash val="solid"/>
          </a:ln>
        </p:spPr>
      </p:sp>
      <p:sp>
        <p:nvSpPr>
          <p:cNvPr id="14" name="Text 12"/>
          <p:cNvSpPr/>
          <p:nvPr/>
        </p:nvSpPr>
        <p:spPr>
          <a:xfrm>
            <a:off x="914400" y="5458968"/>
            <a:ext cx="3291840" cy="777240"/>
          </a:xfrm>
          <a:prstGeom prst="rect">
            <a:avLst/>
          </a:prstGeom>
          <a:noFill/>
          <a:ln/>
        </p:spPr>
        <p:txBody>
          <a:bodyPr wrap="square" lIns="0" tIns="0" rIns="0" bIns="0" rtlCol="0" anchor="ctr"/>
          <a:lstStyle/>
          <a:p>
            <a:pPr indent="0" marL="0">
              <a:buNone/>
            </a:pPr>
            <a:r>
              <a:rPr lang="en-US" sz="1500" b="1" dirty="0">
                <a:solidFill>
                  <a:srgbClr val="161A17"/>
                </a:solidFill>
                <a:latin typeface="Calibri" pitchFamily="34" charset="0"/>
                <a:ea typeface="Calibri" pitchFamily="34" charset="-122"/>
                <a:cs typeface="Calibri" pitchFamily="34" charset="-120"/>
              </a:rPr>
              <a:t>A closed model cannot comply</a:t>
            </a:r>
            <a:endParaRPr lang="en-US" sz="1500" dirty="0"/>
          </a:p>
        </p:txBody>
      </p:sp>
      <p:sp>
        <p:nvSpPr>
          <p:cNvPr id="15" name="Text 13"/>
          <p:cNvSpPr/>
          <p:nvPr/>
        </p:nvSpPr>
        <p:spPr>
          <a:xfrm>
            <a:off x="4389120" y="5458968"/>
            <a:ext cx="6858000" cy="777240"/>
          </a:xfrm>
          <a:prstGeom prst="rect">
            <a:avLst/>
          </a:prstGeom>
          <a:noFill/>
          <a:ln/>
        </p:spPr>
        <p:txBody>
          <a:bodyPr wrap="square" lIns="0" tIns="0" rIns="0" bIns="0" rtlCol="0" anchor="ctr"/>
          <a:lstStyle/>
          <a:p>
            <a:pPr indent="0" marL="0">
              <a:lnSpc>
                <a:spcPts val="1600"/>
              </a:lnSpc>
              <a:buNone/>
            </a:pPr>
            <a:r>
              <a:rPr lang="en-US" sz="1250" dirty="0">
                <a:solidFill>
                  <a:srgbClr val="363C37"/>
                </a:solidFill>
                <a:latin typeface="Calibri" pitchFamily="34" charset="0"/>
                <a:ea typeface="Calibri" pitchFamily="34" charset="-122"/>
                <a:cs typeface="Calibri" pitchFamily="34" charset="-120"/>
              </a:rPr>
              <a:t>You cannot defend a methodology you are not permitted to see. A closed, proprietary model cannot meet that bar by design.</a:t>
            </a:r>
            <a:endParaRPr lang="en-US" sz="12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6F2EA"/>
        </a:solidFill>
      </p:bgPr>
    </p:bg>
    <p:spTree>
      <p:nvGrpSpPr>
        <p:cNvPr id="1" name=""/>
        <p:cNvGrpSpPr/>
        <p:nvPr/>
      </p:nvGrpSpPr>
      <p:grpSpPr>
        <a:xfrm>
          <a:off x="0" y="0"/>
          <a:ext cx="0" cy="0"/>
          <a:chOff x="0" y="0"/>
          <a:chExt cx="0" cy="0"/>
        </a:xfrm>
      </p:grpSpPr>
      <p:pic>
        <p:nvPicPr>
          <p:cNvPr id="2" name="Image 0" descr="/home/claude/access.jpg">    </p:cNvPr>
          <p:cNvPicPr>
            <a:picLocks noChangeAspect="1"/>
          </p:cNvPicPr>
          <p:nvPr/>
        </p:nvPicPr>
        <p:blipFill>
          <a:blip r:embed="rId1"/>
          <a:srcRect l="0" r="0" t="0" b="0"/>
          <a:stretch/>
        </p:blipFill>
        <p:spPr>
          <a:xfrm>
            <a:off x="8138160" y="0"/>
            <a:ext cx="4023360" cy="6858000"/>
          </a:xfrm>
          <a:prstGeom prst="rect">
            <a:avLst/>
          </a:prstGeom>
        </p:spPr>
      </p:pic>
      <p:sp>
        <p:nvSpPr>
          <p:cNvPr id="3" name="Text 0"/>
          <p:cNvSpPr/>
          <p:nvPr/>
        </p:nvSpPr>
        <p:spPr>
          <a:xfrm>
            <a:off x="8275320" y="6528816"/>
            <a:ext cx="3794760" cy="274320"/>
          </a:xfrm>
          <a:prstGeom prst="rect">
            <a:avLst/>
          </a:prstGeom>
          <a:noFill/>
          <a:ln/>
        </p:spPr>
        <p:txBody>
          <a:bodyPr wrap="square" lIns="0" tIns="0" rIns="0" bIns="0" rtlCol="0" anchor="ctr"/>
          <a:lstStyle/>
          <a:p>
            <a:pPr indent="0" marL="0">
              <a:buNone/>
            </a:pPr>
            <a:r>
              <a:rPr lang="en-US" sz="600" b="1" dirty="0">
                <a:solidFill>
                  <a:srgbClr val="161A17"/>
                </a:solidFill>
                <a:latin typeface="Courier New" pitchFamily="34" charset="0"/>
                <a:ea typeface="Courier New" pitchFamily="34" charset="-122"/>
                <a:cs typeface="Courier New" pitchFamily="34" charset="-120"/>
              </a:rPr>
              <a:t>© Edward Burtynsky, courtesy Nicholas Metivier Gallery, Toronto</a:t>
            </a:r>
            <a:endParaRPr lang="en-US" sz="600" dirty="0"/>
          </a:p>
        </p:txBody>
      </p:sp>
      <p:sp>
        <p:nvSpPr>
          <p:cNvPr id="4" name="Text 1"/>
          <p:cNvSpPr/>
          <p:nvPr/>
        </p:nvSpPr>
        <p:spPr>
          <a:xfrm>
            <a:off x="640080" y="502920"/>
            <a:ext cx="8229600" cy="292608"/>
          </a:xfrm>
          <a:prstGeom prst="rect">
            <a:avLst/>
          </a:prstGeom>
          <a:noFill/>
          <a:ln/>
        </p:spPr>
        <p:txBody>
          <a:bodyPr wrap="square" lIns="0" tIns="0" rIns="0" bIns="0" rtlCol="0" anchor="ctr"/>
          <a:lstStyle/>
          <a:p>
            <a:pPr indent="0" marL="0">
              <a:buNone/>
            </a:pPr>
            <a:r>
              <a:rPr lang="en-US" sz="1200" b="1" spc="200" kern="0" dirty="0">
                <a:solidFill>
                  <a:srgbClr val="114A35"/>
                </a:solidFill>
                <a:latin typeface="Courier New" pitchFamily="34" charset="0"/>
                <a:ea typeface="Courier New" pitchFamily="34" charset="-122"/>
                <a:cs typeface="Courier New" pitchFamily="34" charset="-120"/>
              </a:rPr>
              <a:t>HOW TO JOIN</a:t>
            </a:r>
            <a:endParaRPr lang="en-US" sz="1200" dirty="0"/>
          </a:p>
        </p:txBody>
      </p:sp>
      <p:sp>
        <p:nvSpPr>
          <p:cNvPr id="5" name="Text 2"/>
          <p:cNvSpPr/>
          <p:nvPr/>
        </p:nvSpPr>
        <p:spPr>
          <a:xfrm>
            <a:off x="640080" y="868680"/>
            <a:ext cx="7315200" cy="1371600"/>
          </a:xfrm>
          <a:prstGeom prst="rect">
            <a:avLst/>
          </a:prstGeom>
          <a:noFill/>
          <a:ln/>
        </p:spPr>
        <p:txBody>
          <a:bodyPr wrap="square" lIns="0" tIns="0" rIns="0" bIns="0" rtlCol="0" anchor="t"/>
          <a:lstStyle/>
          <a:p>
            <a:pPr indent="0" marL="0">
              <a:lnSpc>
                <a:spcPts val="3500"/>
              </a:lnSpc>
              <a:buNone/>
            </a:pPr>
            <a:r>
              <a:rPr lang="en-US" sz="2900" b="1" dirty="0">
                <a:solidFill>
                  <a:srgbClr val="161A17"/>
                </a:solidFill>
                <a:latin typeface="Calibri" pitchFamily="34" charset="0"/>
                <a:ea typeface="Calibri" pitchFamily="34" charset="-122"/>
                <a:cs typeface="Calibri" pitchFamily="34" charset="-120"/>
              </a:rPr>
              <a:t>Membership is free </a:t>
            </a:r>
            <a:pPr indent="0" marL="0">
              <a:lnSpc>
                <a:spcPts val="3500"/>
              </a:lnSpc>
              <a:buNone/>
            </a:pPr>
            <a:r>
              <a:rPr lang="en-US" sz="2900" b="1" dirty="0">
                <a:solidFill>
                  <a:srgbClr val="1F7A57"/>
                </a:solidFill>
                <a:latin typeface="Calibri" pitchFamily="34" charset="0"/>
                <a:ea typeface="Calibri" pitchFamily="34" charset="-122"/>
                <a:cs typeface="Calibri" pitchFamily="34" charset="-120"/>
              </a:rPr>
              <a:t>for non-commercial research.</a:t>
            </a:r>
            <a:endParaRPr lang="en-US" sz="2900" dirty="0"/>
          </a:p>
        </p:txBody>
      </p:sp>
      <p:sp>
        <p:nvSpPr>
          <p:cNvPr id="6" name="Shape 3"/>
          <p:cNvSpPr/>
          <p:nvPr/>
        </p:nvSpPr>
        <p:spPr>
          <a:xfrm>
            <a:off x="640080" y="2514600"/>
            <a:ext cx="7040880" cy="1371600"/>
          </a:xfrm>
          <a:prstGeom prst="roundRect">
            <a:avLst>
              <a:gd name="adj" fmla="val 5333"/>
            </a:avLst>
          </a:prstGeom>
          <a:solidFill>
            <a:srgbClr val="FBF8F2"/>
          </a:solidFill>
          <a:ln w="9525">
            <a:solidFill>
              <a:srgbClr val="E4DDCF"/>
            </a:solidFill>
            <a:prstDash val="solid"/>
          </a:ln>
        </p:spPr>
      </p:sp>
      <p:sp>
        <p:nvSpPr>
          <p:cNvPr id="7" name="Text 4"/>
          <p:cNvSpPr/>
          <p:nvPr/>
        </p:nvSpPr>
        <p:spPr>
          <a:xfrm>
            <a:off x="914400" y="2670048"/>
            <a:ext cx="6492240" cy="320040"/>
          </a:xfrm>
          <a:prstGeom prst="rect">
            <a:avLst/>
          </a:prstGeom>
          <a:noFill/>
          <a:ln/>
        </p:spPr>
        <p:txBody>
          <a:bodyPr wrap="square" lIns="0" tIns="0" rIns="0" bIns="0" rtlCol="0" anchor="ctr"/>
          <a:lstStyle/>
          <a:p>
            <a:pPr indent="0" marL="0">
              <a:buNone/>
            </a:pPr>
            <a:r>
              <a:rPr lang="en-US" sz="1600" b="1" dirty="0">
                <a:solidFill>
                  <a:srgbClr val="161A17"/>
                </a:solidFill>
                <a:latin typeface="Calibri" pitchFamily="34" charset="0"/>
                <a:ea typeface="Calibri" pitchFamily="34" charset="-122"/>
                <a:cs typeface="Calibri" pitchFamily="34" charset="-120"/>
              </a:rPr>
              <a:t>Individual researchers</a:t>
            </a:r>
            <a:endParaRPr lang="en-US" sz="1600" dirty="0"/>
          </a:p>
        </p:txBody>
      </p:sp>
      <p:sp>
        <p:nvSpPr>
          <p:cNvPr id="8" name="Text 5"/>
          <p:cNvSpPr/>
          <p:nvPr/>
        </p:nvSpPr>
        <p:spPr>
          <a:xfrm>
            <a:off x="914400" y="3017520"/>
            <a:ext cx="6492240" cy="731520"/>
          </a:xfrm>
          <a:prstGeom prst="rect">
            <a:avLst/>
          </a:prstGeom>
          <a:noFill/>
          <a:ln/>
        </p:spPr>
        <p:txBody>
          <a:bodyPr wrap="square" lIns="0" tIns="0" rIns="0" bIns="0" rtlCol="0" anchor="t"/>
          <a:lstStyle/>
          <a:p>
            <a:pPr indent="0" marL="0">
              <a:lnSpc>
                <a:spcPts val="1700"/>
              </a:lnSpc>
              <a:buNone/>
            </a:pPr>
            <a:r>
              <a:rPr lang="en-US" sz="1300" dirty="0">
                <a:solidFill>
                  <a:srgbClr val="363C37"/>
                </a:solidFill>
                <a:latin typeface="Calibri" pitchFamily="34" charset="0"/>
                <a:ea typeface="Calibri" pitchFamily="34" charset="-122"/>
                <a:cs typeface="Calibri" pitchFamily="34" charset="-120"/>
              </a:rPr>
              <a:t>Apply directly: show proof of your institution and a sentence or two on why you intend to use it.</a:t>
            </a:r>
            <a:endParaRPr lang="en-US" sz="1300" dirty="0"/>
          </a:p>
        </p:txBody>
      </p:sp>
      <p:sp>
        <p:nvSpPr>
          <p:cNvPr id="9" name="Shape 6"/>
          <p:cNvSpPr/>
          <p:nvPr/>
        </p:nvSpPr>
        <p:spPr>
          <a:xfrm>
            <a:off x="640080" y="4069080"/>
            <a:ext cx="7040880" cy="1371600"/>
          </a:xfrm>
          <a:prstGeom prst="roundRect">
            <a:avLst>
              <a:gd name="adj" fmla="val 5333"/>
            </a:avLst>
          </a:prstGeom>
          <a:solidFill>
            <a:srgbClr val="FBF8F2"/>
          </a:solidFill>
          <a:ln w="9525">
            <a:solidFill>
              <a:srgbClr val="E4DDCF"/>
            </a:solidFill>
            <a:prstDash val="solid"/>
          </a:ln>
        </p:spPr>
      </p:sp>
      <p:sp>
        <p:nvSpPr>
          <p:cNvPr id="10" name="Text 7"/>
          <p:cNvSpPr/>
          <p:nvPr/>
        </p:nvSpPr>
        <p:spPr>
          <a:xfrm>
            <a:off x="914400" y="4224528"/>
            <a:ext cx="6492240" cy="320040"/>
          </a:xfrm>
          <a:prstGeom prst="rect">
            <a:avLst/>
          </a:prstGeom>
          <a:noFill/>
          <a:ln/>
        </p:spPr>
        <p:txBody>
          <a:bodyPr wrap="square" lIns="0" tIns="0" rIns="0" bIns="0" rtlCol="0" anchor="ctr"/>
          <a:lstStyle/>
          <a:p>
            <a:pPr indent="0" marL="0">
              <a:buNone/>
            </a:pPr>
            <a:r>
              <a:rPr lang="en-US" sz="1600" b="1" dirty="0">
                <a:solidFill>
                  <a:srgbClr val="161A17"/>
                </a:solidFill>
                <a:latin typeface="Calibri" pitchFamily="34" charset="0"/>
                <a:ea typeface="Calibri" pitchFamily="34" charset="-122"/>
                <a:cs typeface="Calibri" pitchFamily="34" charset="-120"/>
              </a:rPr>
              <a:t>Faculties and universities</a:t>
            </a:r>
            <a:endParaRPr lang="en-US" sz="1600" dirty="0"/>
          </a:p>
        </p:txBody>
      </p:sp>
      <p:sp>
        <p:nvSpPr>
          <p:cNvPr id="11" name="Text 8"/>
          <p:cNvSpPr/>
          <p:nvPr/>
        </p:nvSpPr>
        <p:spPr>
          <a:xfrm>
            <a:off x="914400" y="4572000"/>
            <a:ext cx="6492240" cy="731520"/>
          </a:xfrm>
          <a:prstGeom prst="rect">
            <a:avLst/>
          </a:prstGeom>
          <a:noFill/>
          <a:ln/>
        </p:spPr>
        <p:txBody>
          <a:bodyPr wrap="square" lIns="0" tIns="0" rIns="0" bIns="0" rtlCol="0" anchor="t"/>
          <a:lstStyle/>
          <a:p>
            <a:pPr indent="0" marL="0">
              <a:lnSpc>
                <a:spcPts val="1700"/>
              </a:lnSpc>
              <a:buNone/>
            </a:pPr>
            <a:r>
              <a:rPr lang="en-US" sz="1300" dirty="0">
                <a:solidFill>
                  <a:srgbClr val="363C37"/>
                </a:solidFill>
                <a:latin typeface="Calibri" pitchFamily="34" charset="0"/>
                <a:ea typeface="Calibri" pitchFamily="34" charset="-122"/>
                <a:cs typeface="Calibri" pitchFamily="34" charset="-120"/>
              </a:rPr>
              <a:t>A short letter of intent enrols all your bona fide students, researchers, and faculty at once.</a:t>
            </a:r>
            <a:endParaRPr lang="en-US" sz="1300" dirty="0"/>
          </a:p>
        </p:txBody>
      </p:sp>
      <p:sp>
        <p:nvSpPr>
          <p:cNvPr id="12" name="Shape 9"/>
          <p:cNvSpPr/>
          <p:nvPr/>
        </p:nvSpPr>
        <p:spPr>
          <a:xfrm>
            <a:off x="640080" y="5760720"/>
            <a:ext cx="7040880" cy="685800"/>
          </a:xfrm>
          <a:prstGeom prst="roundRect">
            <a:avLst>
              <a:gd name="adj" fmla="val 10667"/>
            </a:avLst>
          </a:prstGeom>
          <a:solidFill>
            <a:srgbClr val="1F7A57"/>
          </a:solidFill>
          <a:ln/>
        </p:spPr>
      </p:sp>
      <p:sp>
        <p:nvSpPr>
          <p:cNvPr id="13" name="Text 10"/>
          <p:cNvSpPr/>
          <p:nvPr/>
        </p:nvSpPr>
        <p:spPr>
          <a:xfrm>
            <a:off x="640080" y="5760720"/>
            <a:ext cx="7040880" cy="685800"/>
          </a:xfrm>
          <a:prstGeom prst="rect">
            <a:avLst/>
          </a:prstGeom>
          <a:noFill/>
          <a:ln/>
        </p:spPr>
        <p:txBody>
          <a:bodyPr wrap="square" lIns="0" tIns="0" rIns="0" bIns="0" rtlCol="0" anchor="ctr"/>
          <a:lstStyle/>
          <a:p>
            <a:pPr algn="ctr" indent="0" marL="0">
              <a:buNone/>
            </a:pPr>
            <a:r>
              <a:rPr lang="en-US" sz="1300" b="1" dirty="0">
                <a:solidFill>
                  <a:srgbClr val="FFFFFF"/>
                </a:solidFill>
                <a:latin typeface="Courier New" pitchFamily="34" charset="0"/>
                <a:ea typeface="Courier New" pitchFamily="34" charset="-122"/>
                <a:cs typeface="Courier New" pitchFamily="34" charset="-120"/>
              </a:rPr>
              <a:t>REQUEST ACCESS · academic@riskthinking.ai · riskthinking.org</a:t>
            </a:r>
            <a:endParaRPr lang="en-US" sz="13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161A17"/>
        </a:solidFill>
      </p:bgPr>
    </p:bg>
    <p:spTree>
      <p:nvGrpSpPr>
        <p:cNvPr id="1" name=""/>
        <p:cNvGrpSpPr/>
        <p:nvPr/>
      </p:nvGrpSpPr>
      <p:grpSpPr>
        <a:xfrm>
          <a:off x="0" y="0"/>
          <a:ext cx="0" cy="0"/>
          <a:chOff x="0" y="0"/>
          <a:chExt cx="0" cy="0"/>
        </a:xfrm>
      </p:grpSpPr>
      <p:pic>
        <p:nvPicPr>
          <p:cNvPr id="2" name="Image 0" descr="/home/claude/backcover.jpg">    </p:cNvPr>
          <p:cNvPicPr>
            <a:picLocks noChangeAspect="1"/>
          </p:cNvPicPr>
          <p:nvPr/>
        </p:nvPicPr>
        <p:blipFill>
          <a:blip r:embed="rId1"/>
          <a:srcRect l="0" r="0" t="0" b="0"/>
          <a:stretch/>
        </p:blipFill>
        <p:spPr>
          <a:xfrm>
            <a:off x="0" y="0"/>
            <a:ext cx="12161520" cy="6858000"/>
          </a:xfrm>
          <a:prstGeom prst="rect">
            <a:avLst/>
          </a:prstGeom>
        </p:spPr>
      </p:pic>
      <p:sp>
        <p:nvSpPr>
          <p:cNvPr id="3" name="Text 0"/>
          <p:cNvSpPr/>
          <p:nvPr/>
        </p:nvSpPr>
        <p:spPr>
          <a:xfrm>
            <a:off x="182880" y="6492240"/>
            <a:ext cx="4663440" cy="310896"/>
          </a:xfrm>
          <a:prstGeom prst="rect">
            <a:avLst/>
          </a:prstGeom>
          <a:noFill/>
          <a:ln/>
        </p:spPr>
        <p:txBody>
          <a:bodyPr wrap="square" lIns="0" tIns="0" rIns="0" bIns="0" rtlCol="0" anchor="ctr"/>
          <a:lstStyle/>
          <a:p>
            <a:pPr indent="0" marL="0">
              <a:buNone/>
            </a:pPr>
            <a:r>
              <a:rPr lang="en-US" sz="700" dirty="0">
                <a:solidFill>
                  <a:srgbClr val="D6D2C9"/>
                </a:solidFill>
                <a:latin typeface="Courier New" pitchFamily="34" charset="0"/>
                <a:ea typeface="Courier New" pitchFamily="34" charset="-122"/>
                <a:cs typeface="Courier New" pitchFamily="34" charset="-120"/>
              </a:rPr>
              <a:t>© Edward Burtynsky, courtesy Nicholas Metivier Gallery, Toronto</a:t>
            </a:r>
            <a:endParaRPr lang="en-US" sz="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6F2EA"/>
        </a:solidFill>
      </p:bgPr>
    </p:bg>
    <p:spTree>
      <p:nvGrpSpPr>
        <p:cNvPr id="1" name=""/>
        <p:cNvGrpSpPr/>
        <p:nvPr/>
      </p:nvGrpSpPr>
      <p:grpSpPr>
        <a:xfrm>
          <a:off x="0" y="0"/>
          <a:ext cx="0" cy="0"/>
          <a:chOff x="0" y="0"/>
          <a:chExt cx="0" cy="0"/>
        </a:xfrm>
      </p:grpSpPr>
      <p:sp>
        <p:nvSpPr>
          <p:cNvPr id="2" name="Text 0"/>
          <p:cNvSpPr/>
          <p:nvPr/>
        </p:nvSpPr>
        <p:spPr>
          <a:xfrm>
            <a:off x="640080" y="502920"/>
            <a:ext cx="8229600" cy="292608"/>
          </a:xfrm>
          <a:prstGeom prst="rect">
            <a:avLst/>
          </a:prstGeom>
          <a:noFill/>
          <a:ln/>
        </p:spPr>
        <p:txBody>
          <a:bodyPr wrap="square" lIns="0" tIns="0" rIns="0" bIns="0" rtlCol="0" anchor="ctr"/>
          <a:lstStyle/>
          <a:p>
            <a:pPr indent="0" marL="0">
              <a:buNone/>
            </a:pPr>
            <a:r>
              <a:rPr lang="en-US" sz="1200" b="1" spc="200" kern="0" dirty="0">
                <a:solidFill>
                  <a:srgbClr val="114A35"/>
                </a:solidFill>
                <a:latin typeface="Courier New" pitchFamily="34" charset="0"/>
                <a:ea typeface="Courier New" pitchFamily="34" charset="-122"/>
                <a:cs typeface="Courier New" pitchFamily="34" charset="-120"/>
              </a:rPr>
              <a:t>FOUR FAILURES OF THE CLOSED MODEL</a:t>
            </a:r>
            <a:endParaRPr lang="en-US" sz="1200" dirty="0"/>
          </a:p>
        </p:txBody>
      </p:sp>
      <p:sp>
        <p:nvSpPr>
          <p:cNvPr id="3" name="Text 1"/>
          <p:cNvSpPr/>
          <p:nvPr/>
        </p:nvSpPr>
        <p:spPr>
          <a:xfrm>
            <a:off x="640080" y="868680"/>
            <a:ext cx="10972800" cy="777240"/>
          </a:xfrm>
          <a:prstGeom prst="rect">
            <a:avLst/>
          </a:prstGeom>
          <a:noFill/>
          <a:ln/>
        </p:spPr>
        <p:txBody>
          <a:bodyPr wrap="square" lIns="0" tIns="0" rIns="0" bIns="0" rtlCol="0" anchor="ctr"/>
          <a:lstStyle/>
          <a:p>
            <a:pPr indent="0" marL="0">
              <a:buNone/>
            </a:pPr>
            <a:r>
              <a:rPr lang="en-US" sz="3100" b="1" dirty="0">
                <a:solidFill>
                  <a:srgbClr val="161A17"/>
                </a:solidFill>
                <a:latin typeface="Calibri" pitchFamily="34" charset="0"/>
                <a:ea typeface="Calibri" pitchFamily="34" charset="-122"/>
                <a:cs typeface="Calibri" pitchFamily="34" charset="-120"/>
              </a:rPr>
              <a:t>Institutions must report numbers </a:t>
            </a:r>
            <a:pPr indent="0" marL="0">
              <a:buNone/>
            </a:pPr>
            <a:r>
              <a:rPr lang="en-US" sz="3100" b="1" dirty="0">
                <a:solidFill>
                  <a:srgbClr val="1F7A57"/>
                </a:solidFill>
                <a:latin typeface="Calibri" pitchFamily="34" charset="0"/>
                <a:ea typeface="Calibri" pitchFamily="34" charset="-122"/>
                <a:cs typeface="Calibri" pitchFamily="34" charset="-120"/>
              </a:rPr>
              <a:t>they cannot defend.</a:t>
            </a:r>
            <a:endParaRPr lang="en-US" sz="3100" dirty="0"/>
          </a:p>
        </p:txBody>
      </p:sp>
      <p:sp>
        <p:nvSpPr>
          <p:cNvPr id="4" name="Shape 2"/>
          <p:cNvSpPr/>
          <p:nvPr/>
        </p:nvSpPr>
        <p:spPr>
          <a:xfrm>
            <a:off x="640080" y="1965960"/>
            <a:ext cx="5303520" cy="1874520"/>
          </a:xfrm>
          <a:prstGeom prst="roundRect">
            <a:avLst>
              <a:gd name="adj" fmla="val 3902"/>
            </a:avLst>
          </a:prstGeom>
          <a:solidFill>
            <a:srgbClr val="FFFFFF"/>
          </a:solidFill>
          <a:ln w="9525">
            <a:solidFill>
              <a:srgbClr val="E4DDCF"/>
            </a:solidFill>
            <a:prstDash val="solid"/>
          </a:ln>
          <a:effectLst>
            <a:outerShdw sx="100000" sy="100000" kx="0" ky="0" algn="bl" rotWithShape="0" blurRad="76200" dist="25400" dir="5400000">
              <a:srgbClr val="363C37">
                <a:alpha val="12000"/>
              </a:srgbClr>
            </a:outerShdw>
          </a:effectLst>
        </p:spPr>
      </p:sp>
      <p:sp>
        <p:nvSpPr>
          <p:cNvPr id="5" name="Text 3"/>
          <p:cNvSpPr/>
          <p:nvPr/>
        </p:nvSpPr>
        <p:spPr>
          <a:xfrm>
            <a:off x="868680" y="2130552"/>
            <a:ext cx="4846320" cy="256032"/>
          </a:xfrm>
          <a:prstGeom prst="rect">
            <a:avLst/>
          </a:prstGeom>
          <a:noFill/>
          <a:ln/>
        </p:spPr>
        <p:txBody>
          <a:bodyPr wrap="square" lIns="0" tIns="0" rIns="0" bIns="0" rtlCol="0" anchor="ctr"/>
          <a:lstStyle/>
          <a:p>
            <a:pPr indent="0" marL="0">
              <a:buNone/>
            </a:pPr>
            <a:r>
              <a:rPr lang="en-US" sz="1000" b="1" spc="200" kern="0" dirty="0">
                <a:solidFill>
                  <a:srgbClr val="114A35"/>
                </a:solidFill>
                <a:latin typeface="Courier New" pitchFamily="34" charset="0"/>
                <a:ea typeface="Courier New" pitchFamily="34" charset="-122"/>
                <a:cs typeface="Courier New" pitchFamily="34" charset="-120"/>
              </a:rPr>
              <a:t>FAILURE 01</a:t>
            </a:r>
            <a:endParaRPr lang="en-US" sz="1000" dirty="0"/>
          </a:p>
        </p:txBody>
      </p:sp>
      <p:sp>
        <p:nvSpPr>
          <p:cNvPr id="6" name="Text 4"/>
          <p:cNvSpPr/>
          <p:nvPr/>
        </p:nvSpPr>
        <p:spPr>
          <a:xfrm>
            <a:off x="868680" y="2423160"/>
            <a:ext cx="4846320" cy="320040"/>
          </a:xfrm>
          <a:prstGeom prst="rect">
            <a:avLst/>
          </a:prstGeom>
          <a:noFill/>
          <a:ln/>
        </p:spPr>
        <p:txBody>
          <a:bodyPr wrap="square" lIns="0" tIns="0" rIns="0" bIns="0" rtlCol="0" anchor="ctr"/>
          <a:lstStyle/>
          <a:p>
            <a:pPr indent="0" marL="0">
              <a:buNone/>
            </a:pPr>
            <a:r>
              <a:rPr lang="en-US" sz="1700" b="1" dirty="0">
                <a:solidFill>
                  <a:srgbClr val="161A17"/>
                </a:solidFill>
                <a:latin typeface="Calibri" pitchFamily="34" charset="0"/>
                <a:ea typeface="Calibri" pitchFamily="34" charset="-122"/>
                <a:cs typeface="Calibri" pitchFamily="34" charset="-120"/>
              </a:rPr>
              <a:t>Numbers you can't defend</a:t>
            </a:r>
            <a:endParaRPr lang="en-US" sz="1700" dirty="0"/>
          </a:p>
        </p:txBody>
      </p:sp>
      <p:sp>
        <p:nvSpPr>
          <p:cNvPr id="7" name="Text 5"/>
          <p:cNvSpPr/>
          <p:nvPr/>
        </p:nvSpPr>
        <p:spPr>
          <a:xfrm>
            <a:off x="868680" y="2788920"/>
            <a:ext cx="4846320" cy="914400"/>
          </a:xfrm>
          <a:prstGeom prst="rect">
            <a:avLst/>
          </a:prstGeom>
          <a:noFill/>
          <a:ln/>
        </p:spPr>
        <p:txBody>
          <a:bodyPr wrap="square" lIns="0" tIns="0" rIns="0" bIns="0" rtlCol="0" anchor="t"/>
          <a:lstStyle/>
          <a:p>
            <a:pPr indent="0" marL="0">
              <a:lnSpc>
                <a:spcPts val="1600"/>
              </a:lnSpc>
              <a:buNone/>
            </a:pPr>
            <a:r>
              <a:rPr lang="en-US" sz="1250" dirty="0">
                <a:solidFill>
                  <a:srgbClr val="363C37"/>
                </a:solidFill>
                <a:latin typeface="Calibri" pitchFamily="34" charset="0"/>
                <a:ea typeface="Calibri" pitchFamily="34" charset="-122"/>
                <a:cs typeface="Calibri" pitchFamily="34" charset="-120"/>
              </a:rPr>
              <a:t>Methodology sits inside a vendor black box, closed to the regulators, auditors, and boards asking how figures were produced.</a:t>
            </a:r>
            <a:endParaRPr lang="en-US" sz="1250" dirty="0"/>
          </a:p>
        </p:txBody>
      </p:sp>
      <p:sp>
        <p:nvSpPr>
          <p:cNvPr id="8" name="Shape 6"/>
          <p:cNvSpPr/>
          <p:nvPr/>
        </p:nvSpPr>
        <p:spPr>
          <a:xfrm>
            <a:off x="6217920" y="1965960"/>
            <a:ext cx="5303520" cy="1874520"/>
          </a:xfrm>
          <a:prstGeom prst="roundRect">
            <a:avLst>
              <a:gd name="adj" fmla="val 3902"/>
            </a:avLst>
          </a:prstGeom>
          <a:solidFill>
            <a:srgbClr val="FFFFFF"/>
          </a:solidFill>
          <a:ln w="9525">
            <a:solidFill>
              <a:srgbClr val="E4DDCF"/>
            </a:solidFill>
            <a:prstDash val="solid"/>
          </a:ln>
          <a:effectLst>
            <a:outerShdw sx="100000" sy="100000" kx="0" ky="0" algn="bl" rotWithShape="0" blurRad="76200" dist="25400" dir="5400000">
              <a:srgbClr val="363C37">
                <a:alpha val="12000"/>
              </a:srgbClr>
            </a:outerShdw>
          </a:effectLst>
        </p:spPr>
      </p:sp>
      <p:sp>
        <p:nvSpPr>
          <p:cNvPr id="9" name="Text 7"/>
          <p:cNvSpPr/>
          <p:nvPr/>
        </p:nvSpPr>
        <p:spPr>
          <a:xfrm>
            <a:off x="6446520" y="2130552"/>
            <a:ext cx="4846320" cy="256032"/>
          </a:xfrm>
          <a:prstGeom prst="rect">
            <a:avLst/>
          </a:prstGeom>
          <a:noFill/>
          <a:ln/>
        </p:spPr>
        <p:txBody>
          <a:bodyPr wrap="square" lIns="0" tIns="0" rIns="0" bIns="0" rtlCol="0" anchor="ctr"/>
          <a:lstStyle/>
          <a:p>
            <a:pPr indent="0" marL="0">
              <a:buNone/>
            </a:pPr>
            <a:r>
              <a:rPr lang="en-US" sz="1000" b="1" spc="200" kern="0" dirty="0">
                <a:solidFill>
                  <a:srgbClr val="114A35"/>
                </a:solidFill>
                <a:latin typeface="Courier New" pitchFamily="34" charset="0"/>
                <a:ea typeface="Courier New" pitchFamily="34" charset="-122"/>
                <a:cs typeface="Courier New" pitchFamily="34" charset="-120"/>
              </a:rPr>
              <a:t>FAILURE 02</a:t>
            </a:r>
            <a:endParaRPr lang="en-US" sz="1000" dirty="0"/>
          </a:p>
        </p:txBody>
      </p:sp>
      <p:sp>
        <p:nvSpPr>
          <p:cNvPr id="10" name="Text 8"/>
          <p:cNvSpPr/>
          <p:nvPr/>
        </p:nvSpPr>
        <p:spPr>
          <a:xfrm>
            <a:off x="6446520" y="2423160"/>
            <a:ext cx="4846320" cy="320040"/>
          </a:xfrm>
          <a:prstGeom prst="rect">
            <a:avLst/>
          </a:prstGeom>
          <a:noFill/>
          <a:ln/>
        </p:spPr>
        <p:txBody>
          <a:bodyPr wrap="square" lIns="0" tIns="0" rIns="0" bIns="0" rtlCol="0" anchor="ctr"/>
          <a:lstStyle/>
          <a:p>
            <a:pPr indent="0" marL="0">
              <a:buNone/>
            </a:pPr>
            <a:r>
              <a:rPr lang="en-US" sz="1700" b="1" dirty="0">
                <a:solidFill>
                  <a:srgbClr val="161A17"/>
                </a:solidFill>
                <a:latin typeface="Calibri" pitchFamily="34" charset="0"/>
                <a:ea typeface="Calibri" pitchFamily="34" charset="-122"/>
                <a:cs typeface="Calibri" pitchFamily="34" charset="-120"/>
              </a:rPr>
              <a:t>Results that don't compare</a:t>
            </a:r>
            <a:endParaRPr lang="en-US" sz="1700" dirty="0"/>
          </a:p>
        </p:txBody>
      </p:sp>
      <p:sp>
        <p:nvSpPr>
          <p:cNvPr id="11" name="Text 9"/>
          <p:cNvSpPr/>
          <p:nvPr/>
        </p:nvSpPr>
        <p:spPr>
          <a:xfrm>
            <a:off x="6446520" y="2788920"/>
            <a:ext cx="4846320" cy="914400"/>
          </a:xfrm>
          <a:prstGeom prst="rect">
            <a:avLst/>
          </a:prstGeom>
          <a:noFill/>
          <a:ln/>
        </p:spPr>
        <p:txBody>
          <a:bodyPr wrap="square" lIns="0" tIns="0" rIns="0" bIns="0" rtlCol="0" anchor="t"/>
          <a:lstStyle/>
          <a:p>
            <a:pPr indent="0" marL="0">
              <a:lnSpc>
                <a:spcPts val="1600"/>
              </a:lnSpc>
              <a:buNone/>
            </a:pPr>
            <a:r>
              <a:rPr lang="en-US" sz="1250" dirty="0">
                <a:solidFill>
                  <a:srgbClr val="363C37"/>
                </a:solidFill>
                <a:latin typeface="Calibri" pitchFamily="34" charset="0"/>
                <a:ea typeface="Calibri" pitchFamily="34" charset="-122"/>
                <a:cs typeface="Calibri" pitchFamily="34" charset="-120"/>
              </a:rPr>
              <a:t>Every vendor encodes assets, hazards, and scenarios differently, so similar portfolios diverge and supervisors cannot aggregate.</a:t>
            </a:r>
            <a:endParaRPr lang="en-US" sz="1250" dirty="0"/>
          </a:p>
        </p:txBody>
      </p:sp>
      <p:sp>
        <p:nvSpPr>
          <p:cNvPr id="12" name="Shape 10"/>
          <p:cNvSpPr/>
          <p:nvPr/>
        </p:nvSpPr>
        <p:spPr>
          <a:xfrm>
            <a:off x="640080" y="4069080"/>
            <a:ext cx="5303520" cy="1874520"/>
          </a:xfrm>
          <a:prstGeom prst="roundRect">
            <a:avLst>
              <a:gd name="adj" fmla="val 3902"/>
            </a:avLst>
          </a:prstGeom>
          <a:solidFill>
            <a:srgbClr val="FFFFFF"/>
          </a:solidFill>
          <a:ln w="9525">
            <a:solidFill>
              <a:srgbClr val="E4DDCF"/>
            </a:solidFill>
            <a:prstDash val="solid"/>
          </a:ln>
          <a:effectLst>
            <a:outerShdw sx="100000" sy="100000" kx="0" ky="0" algn="bl" rotWithShape="0" blurRad="76200" dist="25400" dir="5400000">
              <a:srgbClr val="363C37">
                <a:alpha val="12000"/>
              </a:srgbClr>
            </a:outerShdw>
          </a:effectLst>
        </p:spPr>
      </p:sp>
      <p:sp>
        <p:nvSpPr>
          <p:cNvPr id="13" name="Text 11"/>
          <p:cNvSpPr/>
          <p:nvPr/>
        </p:nvSpPr>
        <p:spPr>
          <a:xfrm>
            <a:off x="868680" y="4233672"/>
            <a:ext cx="4846320" cy="256032"/>
          </a:xfrm>
          <a:prstGeom prst="rect">
            <a:avLst/>
          </a:prstGeom>
          <a:noFill/>
          <a:ln/>
        </p:spPr>
        <p:txBody>
          <a:bodyPr wrap="square" lIns="0" tIns="0" rIns="0" bIns="0" rtlCol="0" anchor="ctr"/>
          <a:lstStyle/>
          <a:p>
            <a:pPr indent="0" marL="0">
              <a:buNone/>
            </a:pPr>
            <a:r>
              <a:rPr lang="en-US" sz="1000" b="1" spc="200" kern="0" dirty="0">
                <a:solidFill>
                  <a:srgbClr val="114A35"/>
                </a:solidFill>
                <a:latin typeface="Courier New" pitchFamily="34" charset="0"/>
                <a:ea typeface="Courier New" pitchFamily="34" charset="-122"/>
                <a:cs typeface="Courier New" pitchFamily="34" charset="-120"/>
              </a:rPr>
              <a:t>FAILURE 03</a:t>
            </a:r>
            <a:endParaRPr lang="en-US" sz="1000" dirty="0"/>
          </a:p>
        </p:txBody>
      </p:sp>
      <p:sp>
        <p:nvSpPr>
          <p:cNvPr id="14" name="Text 12"/>
          <p:cNvSpPr/>
          <p:nvPr/>
        </p:nvSpPr>
        <p:spPr>
          <a:xfrm>
            <a:off x="868680" y="4526280"/>
            <a:ext cx="4846320" cy="320040"/>
          </a:xfrm>
          <a:prstGeom prst="rect">
            <a:avLst/>
          </a:prstGeom>
          <a:noFill/>
          <a:ln/>
        </p:spPr>
        <p:txBody>
          <a:bodyPr wrap="square" lIns="0" tIns="0" rIns="0" bIns="0" rtlCol="0" anchor="ctr"/>
          <a:lstStyle/>
          <a:p>
            <a:pPr indent="0" marL="0">
              <a:buNone/>
            </a:pPr>
            <a:r>
              <a:rPr lang="en-US" sz="1700" b="1" dirty="0">
                <a:solidFill>
                  <a:srgbClr val="161A17"/>
                </a:solidFill>
                <a:latin typeface="Calibri" pitchFamily="34" charset="0"/>
                <a:ea typeface="Calibri" pitchFamily="34" charset="-122"/>
                <a:cs typeface="Calibri" pitchFamily="34" charset="-120"/>
              </a:rPr>
              <a:t>A costly door, both ways</a:t>
            </a:r>
            <a:endParaRPr lang="en-US" sz="1700" dirty="0"/>
          </a:p>
        </p:txBody>
      </p:sp>
      <p:sp>
        <p:nvSpPr>
          <p:cNvPr id="15" name="Text 13"/>
          <p:cNvSpPr/>
          <p:nvPr/>
        </p:nvSpPr>
        <p:spPr>
          <a:xfrm>
            <a:off x="868680" y="4892040"/>
            <a:ext cx="4846320" cy="914400"/>
          </a:xfrm>
          <a:prstGeom prst="rect">
            <a:avLst/>
          </a:prstGeom>
          <a:noFill/>
          <a:ln/>
        </p:spPr>
        <p:txBody>
          <a:bodyPr wrap="square" lIns="0" tIns="0" rIns="0" bIns="0" rtlCol="0" anchor="t"/>
          <a:lstStyle/>
          <a:p>
            <a:pPr indent="0" marL="0">
              <a:lnSpc>
                <a:spcPts val="1600"/>
              </a:lnSpc>
              <a:buNone/>
            </a:pPr>
            <a:r>
              <a:rPr lang="en-US" sz="1250" dirty="0">
                <a:solidFill>
                  <a:srgbClr val="363C37"/>
                </a:solidFill>
                <a:latin typeface="Calibri" pitchFamily="34" charset="0"/>
                <a:ea typeface="Calibri" pitchFamily="34" charset="-122"/>
                <a:cs typeface="Calibri" pitchFamily="34" charset="-120"/>
              </a:rPr>
              <a:t>Evaluation takes months and six figures, and proprietary formats make exit expensive, pricing smaller players out.</a:t>
            </a:r>
            <a:endParaRPr lang="en-US" sz="1250" dirty="0"/>
          </a:p>
        </p:txBody>
      </p:sp>
      <p:sp>
        <p:nvSpPr>
          <p:cNvPr id="16" name="Shape 14"/>
          <p:cNvSpPr/>
          <p:nvPr/>
        </p:nvSpPr>
        <p:spPr>
          <a:xfrm>
            <a:off x="6217920" y="4069080"/>
            <a:ext cx="5303520" cy="1874520"/>
          </a:xfrm>
          <a:prstGeom prst="roundRect">
            <a:avLst>
              <a:gd name="adj" fmla="val 3902"/>
            </a:avLst>
          </a:prstGeom>
          <a:solidFill>
            <a:srgbClr val="FFFFFF"/>
          </a:solidFill>
          <a:ln w="9525">
            <a:solidFill>
              <a:srgbClr val="E4DDCF"/>
            </a:solidFill>
            <a:prstDash val="solid"/>
          </a:ln>
          <a:effectLst>
            <a:outerShdw sx="100000" sy="100000" kx="0" ky="0" algn="bl" rotWithShape="0" blurRad="76200" dist="25400" dir="5400000">
              <a:srgbClr val="363C37">
                <a:alpha val="12000"/>
              </a:srgbClr>
            </a:outerShdw>
          </a:effectLst>
        </p:spPr>
      </p:sp>
      <p:sp>
        <p:nvSpPr>
          <p:cNvPr id="17" name="Text 15"/>
          <p:cNvSpPr/>
          <p:nvPr/>
        </p:nvSpPr>
        <p:spPr>
          <a:xfrm>
            <a:off x="6446520" y="4233672"/>
            <a:ext cx="4846320" cy="256032"/>
          </a:xfrm>
          <a:prstGeom prst="rect">
            <a:avLst/>
          </a:prstGeom>
          <a:noFill/>
          <a:ln/>
        </p:spPr>
        <p:txBody>
          <a:bodyPr wrap="square" lIns="0" tIns="0" rIns="0" bIns="0" rtlCol="0" anchor="ctr"/>
          <a:lstStyle/>
          <a:p>
            <a:pPr indent="0" marL="0">
              <a:buNone/>
            </a:pPr>
            <a:r>
              <a:rPr lang="en-US" sz="1000" b="1" spc="200" kern="0" dirty="0">
                <a:solidFill>
                  <a:srgbClr val="114A35"/>
                </a:solidFill>
                <a:latin typeface="Courier New" pitchFamily="34" charset="0"/>
                <a:ea typeface="Courier New" pitchFamily="34" charset="-122"/>
                <a:cs typeface="Courier New" pitchFamily="34" charset="-120"/>
              </a:rPr>
              <a:t>FAILURE 04</a:t>
            </a:r>
            <a:endParaRPr lang="en-US" sz="1000" dirty="0"/>
          </a:p>
        </p:txBody>
      </p:sp>
      <p:sp>
        <p:nvSpPr>
          <p:cNvPr id="18" name="Text 16"/>
          <p:cNvSpPr/>
          <p:nvPr/>
        </p:nvSpPr>
        <p:spPr>
          <a:xfrm>
            <a:off x="6446520" y="4526280"/>
            <a:ext cx="4846320" cy="320040"/>
          </a:xfrm>
          <a:prstGeom prst="rect">
            <a:avLst/>
          </a:prstGeom>
          <a:noFill/>
          <a:ln/>
        </p:spPr>
        <p:txBody>
          <a:bodyPr wrap="square" lIns="0" tIns="0" rIns="0" bIns="0" rtlCol="0" anchor="ctr"/>
          <a:lstStyle/>
          <a:p>
            <a:pPr indent="0" marL="0">
              <a:buNone/>
            </a:pPr>
            <a:r>
              <a:rPr lang="en-US" sz="1700" b="1" dirty="0">
                <a:solidFill>
                  <a:srgbClr val="161A17"/>
                </a:solidFill>
                <a:latin typeface="Calibri" pitchFamily="34" charset="0"/>
                <a:ea typeface="Calibri" pitchFamily="34" charset="-122"/>
                <a:cs typeface="Calibri" pitchFamily="34" charset="-120"/>
              </a:rPr>
              <a:t>Science that keeps restarting</a:t>
            </a:r>
            <a:endParaRPr lang="en-US" sz="1700" dirty="0"/>
          </a:p>
        </p:txBody>
      </p:sp>
      <p:sp>
        <p:nvSpPr>
          <p:cNvPr id="19" name="Text 17"/>
          <p:cNvSpPr/>
          <p:nvPr/>
        </p:nvSpPr>
        <p:spPr>
          <a:xfrm>
            <a:off x="6446520" y="4892040"/>
            <a:ext cx="4846320" cy="914400"/>
          </a:xfrm>
          <a:prstGeom prst="rect">
            <a:avLst/>
          </a:prstGeom>
          <a:noFill/>
          <a:ln/>
        </p:spPr>
        <p:txBody>
          <a:bodyPr wrap="square" lIns="0" tIns="0" rIns="0" bIns="0" rtlCol="0" anchor="t"/>
          <a:lstStyle/>
          <a:p>
            <a:pPr indent="0" marL="0">
              <a:lnSpc>
                <a:spcPts val="1600"/>
              </a:lnSpc>
              <a:buNone/>
            </a:pPr>
            <a:r>
              <a:rPr lang="en-US" sz="1250" dirty="0">
                <a:solidFill>
                  <a:srgbClr val="363C37"/>
                </a:solidFill>
                <a:latin typeface="Calibri" pitchFamily="34" charset="0"/>
                <a:ea typeface="Calibri" pitchFamily="34" charset="-122"/>
                <a:cs typeface="Calibri" pitchFamily="34" charset="-120"/>
              </a:rPr>
              <a:t>Without a shared foundation, researchers rebuild the same infrastructure rather than advancing stochastic, multi-hazard methods.</a:t>
            </a:r>
            <a:endParaRPr lang="en-US" sz="12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6F2EA"/>
        </a:solidFill>
      </p:bgPr>
    </p:bg>
    <p:spTree>
      <p:nvGrpSpPr>
        <p:cNvPr id="1" name=""/>
        <p:cNvGrpSpPr/>
        <p:nvPr/>
      </p:nvGrpSpPr>
      <p:grpSpPr>
        <a:xfrm>
          <a:off x="0" y="0"/>
          <a:ext cx="0" cy="0"/>
          <a:chOff x="0" y="0"/>
          <a:chExt cx="0" cy="0"/>
        </a:xfrm>
      </p:grpSpPr>
      <p:sp>
        <p:nvSpPr>
          <p:cNvPr id="2" name="Text 0"/>
          <p:cNvSpPr/>
          <p:nvPr/>
        </p:nvSpPr>
        <p:spPr>
          <a:xfrm>
            <a:off x="640080" y="502920"/>
            <a:ext cx="8229600" cy="292608"/>
          </a:xfrm>
          <a:prstGeom prst="rect">
            <a:avLst/>
          </a:prstGeom>
          <a:noFill/>
          <a:ln/>
        </p:spPr>
        <p:txBody>
          <a:bodyPr wrap="square" lIns="0" tIns="0" rIns="0" bIns="0" rtlCol="0" anchor="ctr"/>
          <a:lstStyle/>
          <a:p>
            <a:pPr indent="0" marL="0">
              <a:buNone/>
            </a:pPr>
            <a:r>
              <a:rPr lang="en-US" sz="1200" b="1" spc="200" kern="0" dirty="0">
                <a:solidFill>
                  <a:srgbClr val="114A35"/>
                </a:solidFill>
                <a:latin typeface="Courier New" pitchFamily="34" charset="0"/>
                <a:ea typeface="Courier New" pitchFamily="34" charset="-122"/>
                <a:cs typeface="Courier New" pitchFamily="34" charset="-120"/>
              </a:rPr>
              <a:t>THE STRUCTURAL CURE</a:t>
            </a:r>
            <a:endParaRPr lang="en-US" sz="1200" dirty="0"/>
          </a:p>
        </p:txBody>
      </p:sp>
      <p:sp>
        <p:nvSpPr>
          <p:cNvPr id="3" name="Text 1"/>
          <p:cNvSpPr/>
          <p:nvPr/>
        </p:nvSpPr>
        <p:spPr>
          <a:xfrm>
            <a:off x="640080" y="868680"/>
            <a:ext cx="10972800" cy="777240"/>
          </a:xfrm>
          <a:prstGeom prst="rect">
            <a:avLst/>
          </a:prstGeom>
          <a:noFill/>
          <a:ln/>
        </p:spPr>
        <p:txBody>
          <a:bodyPr wrap="square" lIns="0" tIns="0" rIns="0" bIns="0" rtlCol="0" anchor="ctr"/>
          <a:lstStyle/>
          <a:p>
            <a:pPr indent="0" marL="0">
              <a:buNone/>
            </a:pPr>
            <a:r>
              <a:rPr lang="en-US" sz="3100" b="1" dirty="0">
                <a:solidFill>
                  <a:srgbClr val="161A17"/>
                </a:solidFill>
                <a:latin typeface="Calibri" pitchFamily="34" charset="0"/>
                <a:ea typeface="Calibri" pitchFamily="34" charset="-122"/>
                <a:cs typeface="Calibri" pitchFamily="34" charset="-120"/>
              </a:rPr>
              <a:t>An open standard is </a:t>
            </a:r>
            <a:pPr indent="0" marL="0">
              <a:buNone/>
            </a:pPr>
            <a:r>
              <a:rPr lang="en-US" sz="3100" b="1" dirty="0">
                <a:solidFill>
                  <a:srgbClr val="1F7A57"/>
                </a:solidFill>
                <a:latin typeface="Calibri" pitchFamily="34" charset="0"/>
                <a:ea typeface="Calibri" pitchFamily="34" charset="-122"/>
                <a:cs typeface="Calibri" pitchFamily="34" charset="-120"/>
              </a:rPr>
              <a:t>the structural cure.</a:t>
            </a:r>
            <a:endParaRPr lang="en-US" sz="3100" dirty="0"/>
          </a:p>
        </p:txBody>
      </p:sp>
      <p:sp>
        <p:nvSpPr>
          <p:cNvPr id="4" name="Shape 2"/>
          <p:cNvSpPr/>
          <p:nvPr/>
        </p:nvSpPr>
        <p:spPr>
          <a:xfrm>
            <a:off x="640080" y="1828800"/>
            <a:ext cx="5349240" cy="457200"/>
          </a:xfrm>
          <a:prstGeom prst="roundRect">
            <a:avLst>
              <a:gd name="adj" fmla="val 10000"/>
            </a:avLst>
          </a:prstGeom>
          <a:solidFill>
            <a:srgbClr val="EFE9DD"/>
          </a:solidFill>
          <a:ln/>
        </p:spPr>
      </p:sp>
      <p:sp>
        <p:nvSpPr>
          <p:cNvPr id="5" name="Text 3"/>
          <p:cNvSpPr/>
          <p:nvPr/>
        </p:nvSpPr>
        <p:spPr>
          <a:xfrm>
            <a:off x="868680" y="1901952"/>
            <a:ext cx="4846320" cy="310896"/>
          </a:xfrm>
          <a:prstGeom prst="rect">
            <a:avLst/>
          </a:prstGeom>
          <a:noFill/>
          <a:ln/>
        </p:spPr>
        <p:txBody>
          <a:bodyPr wrap="square" lIns="0" tIns="0" rIns="0" bIns="0" rtlCol="0" anchor="ctr"/>
          <a:lstStyle/>
          <a:p>
            <a:pPr indent="0" marL="0">
              <a:buNone/>
            </a:pPr>
            <a:r>
              <a:rPr lang="en-US" sz="1100" b="1" spc="200" kern="0" dirty="0">
                <a:solidFill>
                  <a:srgbClr val="363C37"/>
                </a:solidFill>
                <a:latin typeface="Courier New" pitchFamily="34" charset="0"/>
                <a:ea typeface="Courier New" pitchFamily="34" charset="-122"/>
                <a:cs typeface="Courier New" pitchFamily="34" charset="-120"/>
              </a:rPr>
              <a:t>THE CLOSED MODEL IS</a:t>
            </a:r>
            <a:endParaRPr lang="en-US" sz="1100" dirty="0"/>
          </a:p>
        </p:txBody>
      </p:sp>
      <p:sp>
        <p:nvSpPr>
          <p:cNvPr id="6" name="Shape 4"/>
          <p:cNvSpPr/>
          <p:nvPr/>
        </p:nvSpPr>
        <p:spPr>
          <a:xfrm>
            <a:off x="6172200" y="1828800"/>
            <a:ext cx="5349240" cy="457200"/>
          </a:xfrm>
          <a:prstGeom prst="roundRect">
            <a:avLst>
              <a:gd name="adj" fmla="val 10000"/>
            </a:avLst>
          </a:prstGeom>
          <a:solidFill>
            <a:srgbClr val="114A35"/>
          </a:solidFill>
          <a:ln/>
        </p:spPr>
      </p:sp>
      <p:sp>
        <p:nvSpPr>
          <p:cNvPr id="7" name="Text 5"/>
          <p:cNvSpPr/>
          <p:nvPr/>
        </p:nvSpPr>
        <p:spPr>
          <a:xfrm>
            <a:off x="6400800" y="1901952"/>
            <a:ext cx="4846320" cy="310896"/>
          </a:xfrm>
          <a:prstGeom prst="rect">
            <a:avLst/>
          </a:prstGeom>
          <a:noFill/>
          <a:ln/>
        </p:spPr>
        <p:txBody>
          <a:bodyPr wrap="square" lIns="0" tIns="0" rIns="0" bIns="0" rtlCol="0" anchor="ctr"/>
          <a:lstStyle/>
          <a:p>
            <a:pPr indent="0" marL="0">
              <a:buNone/>
            </a:pPr>
            <a:r>
              <a:rPr lang="en-US" sz="1100" b="1" spc="200" kern="0" dirty="0">
                <a:solidFill>
                  <a:srgbClr val="FFFFFF"/>
                </a:solidFill>
                <a:latin typeface="Courier New" pitchFamily="34" charset="0"/>
                <a:ea typeface="Courier New" pitchFamily="34" charset="-122"/>
                <a:cs typeface="Courier New" pitchFamily="34" charset="-120"/>
              </a:rPr>
              <a:t>THE OPEN STANDARD IS</a:t>
            </a:r>
            <a:endParaRPr lang="en-US" sz="1100" dirty="0"/>
          </a:p>
        </p:txBody>
      </p:sp>
      <p:sp>
        <p:nvSpPr>
          <p:cNvPr id="8" name="Shape 6"/>
          <p:cNvSpPr/>
          <p:nvPr/>
        </p:nvSpPr>
        <p:spPr>
          <a:xfrm>
            <a:off x="640080" y="2423160"/>
            <a:ext cx="5349240" cy="896112"/>
          </a:xfrm>
          <a:prstGeom prst="roundRect">
            <a:avLst>
              <a:gd name="adj" fmla="val 5102"/>
            </a:avLst>
          </a:prstGeom>
          <a:solidFill>
            <a:srgbClr val="FBF8F2"/>
          </a:solidFill>
          <a:ln w="9525">
            <a:solidFill>
              <a:srgbClr val="E4DDCF"/>
            </a:solidFill>
            <a:prstDash val="solid"/>
          </a:ln>
        </p:spPr>
      </p:sp>
      <p:sp>
        <p:nvSpPr>
          <p:cNvPr id="9" name="Text 7"/>
          <p:cNvSpPr/>
          <p:nvPr/>
        </p:nvSpPr>
        <p:spPr>
          <a:xfrm>
            <a:off x="868680" y="2514600"/>
            <a:ext cx="4937760" cy="731520"/>
          </a:xfrm>
          <a:prstGeom prst="rect">
            <a:avLst/>
          </a:prstGeom>
          <a:noFill/>
          <a:ln/>
        </p:spPr>
        <p:txBody>
          <a:bodyPr wrap="square" lIns="0" tIns="0" rIns="0" bIns="0" rtlCol="0" anchor="ctr"/>
          <a:lstStyle/>
          <a:p>
            <a:pPr indent="0" marL="0">
              <a:lnSpc>
                <a:spcPts val="1700"/>
              </a:lnSpc>
              <a:buNone/>
            </a:pPr>
            <a:r>
              <a:rPr lang="en-US" sz="1300" dirty="0">
                <a:solidFill>
                  <a:srgbClr val="363C37"/>
                </a:solidFill>
                <a:latin typeface="Calibri" pitchFamily="34" charset="0"/>
                <a:ea typeface="Calibri" pitchFamily="34" charset="-122"/>
                <a:cs typeface="Calibri" pitchFamily="34" charset="-120"/>
              </a:rPr>
              <a:t>Black-box methodology you are not permitted to inspect</a:t>
            </a:r>
            <a:endParaRPr lang="en-US" sz="1300" dirty="0"/>
          </a:p>
        </p:txBody>
      </p:sp>
      <p:sp>
        <p:nvSpPr>
          <p:cNvPr id="10" name="Shape 8"/>
          <p:cNvSpPr/>
          <p:nvPr/>
        </p:nvSpPr>
        <p:spPr>
          <a:xfrm>
            <a:off x="6172200" y="2423160"/>
            <a:ext cx="5349240" cy="896112"/>
          </a:xfrm>
          <a:prstGeom prst="roundRect">
            <a:avLst>
              <a:gd name="adj" fmla="val 5102"/>
            </a:avLst>
          </a:prstGeom>
          <a:solidFill>
            <a:srgbClr val="E9F2EC"/>
          </a:solidFill>
          <a:ln w="9525">
            <a:solidFill>
              <a:srgbClr val="D0E4D7"/>
            </a:solidFill>
            <a:prstDash val="solid"/>
          </a:ln>
        </p:spPr>
      </p:sp>
      <p:sp>
        <p:nvSpPr>
          <p:cNvPr id="11" name="Text 9"/>
          <p:cNvSpPr/>
          <p:nvPr/>
        </p:nvSpPr>
        <p:spPr>
          <a:xfrm>
            <a:off x="6400800" y="2514600"/>
            <a:ext cx="4937760" cy="731520"/>
          </a:xfrm>
          <a:prstGeom prst="rect">
            <a:avLst/>
          </a:prstGeom>
          <a:noFill/>
          <a:ln/>
        </p:spPr>
        <p:txBody>
          <a:bodyPr wrap="square" lIns="0" tIns="0" rIns="0" bIns="0" rtlCol="0" anchor="ctr"/>
          <a:lstStyle/>
          <a:p>
            <a:pPr indent="0" marL="0">
              <a:lnSpc>
                <a:spcPts val="1700"/>
              </a:lnSpc>
              <a:buNone/>
            </a:pPr>
            <a:r>
              <a:rPr lang="en-US" sz="1300" dirty="0">
                <a:solidFill>
                  <a:srgbClr val="161A17"/>
                </a:solidFill>
                <a:latin typeface="Calibri" pitchFamily="34" charset="0"/>
                <a:ea typeface="Calibri" pitchFamily="34" charset="-122"/>
                <a:cs typeface="Calibri" pitchFamily="34" charset="-120"/>
              </a:rPr>
              <a:t>Inspectable methodology, so you own your models</a:t>
            </a:r>
            <a:endParaRPr lang="en-US" sz="1300" dirty="0"/>
          </a:p>
        </p:txBody>
      </p:sp>
      <p:sp>
        <p:nvSpPr>
          <p:cNvPr id="12" name="Shape 10"/>
          <p:cNvSpPr/>
          <p:nvPr/>
        </p:nvSpPr>
        <p:spPr>
          <a:xfrm>
            <a:off x="640080" y="3447288"/>
            <a:ext cx="5349240" cy="896112"/>
          </a:xfrm>
          <a:prstGeom prst="roundRect">
            <a:avLst>
              <a:gd name="adj" fmla="val 5102"/>
            </a:avLst>
          </a:prstGeom>
          <a:solidFill>
            <a:srgbClr val="FBF8F2"/>
          </a:solidFill>
          <a:ln w="9525">
            <a:solidFill>
              <a:srgbClr val="E4DDCF"/>
            </a:solidFill>
            <a:prstDash val="solid"/>
          </a:ln>
        </p:spPr>
      </p:sp>
      <p:sp>
        <p:nvSpPr>
          <p:cNvPr id="13" name="Text 11"/>
          <p:cNvSpPr/>
          <p:nvPr/>
        </p:nvSpPr>
        <p:spPr>
          <a:xfrm>
            <a:off x="868680" y="3538728"/>
            <a:ext cx="4937760" cy="731520"/>
          </a:xfrm>
          <a:prstGeom prst="rect">
            <a:avLst/>
          </a:prstGeom>
          <a:noFill/>
          <a:ln/>
        </p:spPr>
        <p:txBody>
          <a:bodyPr wrap="square" lIns="0" tIns="0" rIns="0" bIns="0" rtlCol="0" anchor="ctr"/>
          <a:lstStyle/>
          <a:p>
            <a:pPr indent="0" marL="0">
              <a:lnSpc>
                <a:spcPts val="1700"/>
              </a:lnSpc>
              <a:buNone/>
            </a:pPr>
            <a:r>
              <a:rPr lang="en-US" sz="1300" dirty="0">
                <a:solidFill>
                  <a:srgbClr val="363C37"/>
                </a:solidFill>
                <a:latin typeface="Calibri" pitchFamily="34" charset="0"/>
                <a:ea typeface="Calibri" pitchFamily="34" charset="-122"/>
                <a:cs typeface="Calibri" pitchFamily="34" charset="-120"/>
              </a:rPr>
              <a:t>Assets, hazards, and scenarios encoded differently by every vendor</a:t>
            </a:r>
            <a:endParaRPr lang="en-US" sz="1300" dirty="0"/>
          </a:p>
        </p:txBody>
      </p:sp>
      <p:sp>
        <p:nvSpPr>
          <p:cNvPr id="14" name="Shape 12"/>
          <p:cNvSpPr/>
          <p:nvPr/>
        </p:nvSpPr>
        <p:spPr>
          <a:xfrm>
            <a:off x="6172200" y="3447288"/>
            <a:ext cx="5349240" cy="896112"/>
          </a:xfrm>
          <a:prstGeom prst="roundRect">
            <a:avLst>
              <a:gd name="adj" fmla="val 5102"/>
            </a:avLst>
          </a:prstGeom>
          <a:solidFill>
            <a:srgbClr val="E9F2EC"/>
          </a:solidFill>
          <a:ln w="9525">
            <a:solidFill>
              <a:srgbClr val="D0E4D7"/>
            </a:solidFill>
            <a:prstDash val="solid"/>
          </a:ln>
        </p:spPr>
      </p:sp>
      <p:sp>
        <p:nvSpPr>
          <p:cNvPr id="15" name="Text 13"/>
          <p:cNvSpPr/>
          <p:nvPr/>
        </p:nvSpPr>
        <p:spPr>
          <a:xfrm>
            <a:off x="6400800" y="3538728"/>
            <a:ext cx="4937760" cy="731520"/>
          </a:xfrm>
          <a:prstGeom prst="rect">
            <a:avLst/>
          </a:prstGeom>
          <a:noFill/>
          <a:ln/>
        </p:spPr>
        <p:txBody>
          <a:bodyPr wrap="square" lIns="0" tIns="0" rIns="0" bIns="0" rtlCol="0" anchor="ctr"/>
          <a:lstStyle/>
          <a:p>
            <a:pPr indent="0" marL="0">
              <a:lnSpc>
                <a:spcPts val="1700"/>
              </a:lnSpc>
              <a:buNone/>
            </a:pPr>
            <a:r>
              <a:rPr lang="en-US" sz="1300" dirty="0">
                <a:solidFill>
                  <a:srgbClr val="161A17"/>
                </a:solidFill>
                <a:latin typeface="Calibri" pitchFamily="34" charset="0"/>
                <a:ea typeface="Calibri" pitchFamily="34" charset="-122"/>
                <a:cs typeface="Calibri" pitchFamily="34" charset="-120"/>
              </a:rPr>
              <a:t>One shared schema, so results compare across teams and firms</a:t>
            </a:r>
            <a:endParaRPr lang="en-US" sz="1300" dirty="0"/>
          </a:p>
        </p:txBody>
      </p:sp>
      <p:sp>
        <p:nvSpPr>
          <p:cNvPr id="16" name="Shape 14"/>
          <p:cNvSpPr/>
          <p:nvPr/>
        </p:nvSpPr>
        <p:spPr>
          <a:xfrm>
            <a:off x="640080" y="4471416"/>
            <a:ext cx="5349240" cy="896112"/>
          </a:xfrm>
          <a:prstGeom prst="roundRect">
            <a:avLst>
              <a:gd name="adj" fmla="val 5102"/>
            </a:avLst>
          </a:prstGeom>
          <a:solidFill>
            <a:srgbClr val="FBF8F2"/>
          </a:solidFill>
          <a:ln w="9525">
            <a:solidFill>
              <a:srgbClr val="E4DDCF"/>
            </a:solidFill>
            <a:prstDash val="solid"/>
          </a:ln>
        </p:spPr>
      </p:sp>
      <p:sp>
        <p:nvSpPr>
          <p:cNvPr id="17" name="Text 15"/>
          <p:cNvSpPr/>
          <p:nvPr/>
        </p:nvSpPr>
        <p:spPr>
          <a:xfrm>
            <a:off x="868680" y="4562856"/>
            <a:ext cx="4937760" cy="731520"/>
          </a:xfrm>
          <a:prstGeom prst="rect">
            <a:avLst/>
          </a:prstGeom>
          <a:noFill/>
          <a:ln/>
        </p:spPr>
        <p:txBody>
          <a:bodyPr wrap="square" lIns="0" tIns="0" rIns="0" bIns="0" rtlCol="0" anchor="ctr"/>
          <a:lstStyle/>
          <a:p>
            <a:pPr indent="0" marL="0">
              <a:lnSpc>
                <a:spcPts val="1700"/>
              </a:lnSpc>
              <a:buNone/>
            </a:pPr>
            <a:r>
              <a:rPr lang="en-US" sz="1300" dirty="0">
                <a:solidFill>
                  <a:srgbClr val="363C37"/>
                </a:solidFill>
                <a:latin typeface="Calibri" pitchFamily="34" charset="0"/>
                <a:ea typeface="Calibri" pitchFamily="34" charset="-122"/>
                <a:cs typeface="Calibri" pitchFamily="34" charset="-120"/>
              </a:rPr>
              <a:t>Single-vendor point estimates that manufacture false precision</a:t>
            </a:r>
            <a:endParaRPr lang="en-US" sz="1300" dirty="0"/>
          </a:p>
        </p:txBody>
      </p:sp>
      <p:sp>
        <p:nvSpPr>
          <p:cNvPr id="18" name="Shape 16"/>
          <p:cNvSpPr/>
          <p:nvPr/>
        </p:nvSpPr>
        <p:spPr>
          <a:xfrm>
            <a:off x="6172200" y="4471416"/>
            <a:ext cx="5349240" cy="896112"/>
          </a:xfrm>
          <a:prstGeom prst="roundRect">
            <a:avLst>
              <a:gd name="adj" fmla="val 5102"/>
            </a:avLst>
          </a:prstGeom>
          <a:solidFill>
            <a:srgbClr val="E9F2EC"/>
          </a:solidFill>
          <a:ln w="9525">
            <a:solidFill>
              <a:srgbClr val="D0E4D7"/>
            </a:solidFill>
            <a:prstDash val="solid"/>
          </a:ln>
        </p:spPr>
      </p:sp>
      <p:sp>
        <p:nvSpPr>
          <p:cNvPr id="19" name="Text 17"/>
          <p:cNvSpPr/>
          <p:nvPr/>
        </p:nvSpPr>
        <p:spPr>
          <a:xfrm>
            <a:off x="6400800" y="4562856"/>
            <a:ext cx="4937760" cy="731520"/>
          </a:xfrm>
          <a:prstGeom prst="rect">
            <a:avLst/>
          </a:prstGeom>
          <a:noFill/>
          <a:ln/>
        </p:spPr>
        <p:txBody>
          <a:bodyPr wrap="square" lIns="0" tIns="0" rIns="0" bIns="0" rtlCol="0" anchor="ctr"/>
          <a:lstStyle/>
          <a:p>
            <a:pPr indent="0" marL="0">
              <a:lnSpc>
                <a:spcPts val="1700"/>
              </a:lnSpc>
              <a:buNone/>
            </a:pPr>
            <a:r>
              <a:rPr lang="en-US" sz="1300" dirty="0">
                <a:solidFill>
                  <a:srgbClr val="161A17"/>
                </a:solidFill>
                <a:latin typeface="Calibri" pitchFamily="34" charset="0"/>
                <a:ea typeface="Calibri" pitchFamily="34" charset="-122"/>
                <a:cs typeface="Calibri" pitchFamily="34" charset="-120"/>
              </a:rPr>
              <a:t>A stochastic, full-distribution engine that makes uncertainty legible</a:t>
            </a:r>
            <a:endParaRPr lang="en-US" sz="1300" dirty="0"/>
          </a:p>
        </p:txBody>
      </p:sp>
      <p:sp>
        <p:nvSpPr>
          <p:cNvPr id="20" name="Shape 18"/>
          <p:cNvSpPr/>
          <p:nvPr/>
        </p:nvSpPr>
        <p:spPr>
          <a:xfrm>
            <a:off x="640080" y="5495544"/>
            <a:ext cx="5349240" cy="896112"/>
          </a:xfrm>
          <a:prstGeom prst="roundRect">
            <a:avLst>
              <a:gd name="adj" fmla="val 5102"/>
            </a:avLst>
          </a:prstGeom>
          <a:solidFill>
            <a:srgbClr val="FBF8F2"/>
          </a:solidFill>
          <a:ln w="9525">
            <a:solidFill>
              <a:srgbClr val="E4DDCF"/>
            </a:solidFill>
            <a:prstDash val="solid"/>
          </a:ln>
        </p:spPr>
      </p:sp>
      <p:sp>
        <p:nvSpPr>
          <p:cNvPr id="21" name="Text 19"/>
          <p:cNvSpPr/>
          <p:nvPr/>
        </p:nvSpPr>
        <p:spPr>
          <a:xfrm>
            <a:off x="868680" y="5586984"/>
            <a:ext cx="4937760" cy="731520"/>
          </a:xfrm>
          <a:prstGeom prst="rect">
            <a:avLst/>
          </a:prstGeom>
          <a:noFill/>
          <a:ln/>
        </p:spPr>
        <p:txBody>
          <a:bodyPr wrap="square" lIns="0" tIns="0" rIns="0" bIns="0" rtlCol="0" anchor="ctr"/>
          <a:lstStyle/>
          <a:p>
            <a:pPr indent="0" marL="0">
              <a:lnSpc>
                <a:spcPts val="1700"/>
              </a:lnSpc>
              <a:buNone/>
            </a:pPr>
            <a:r>
              <a:rPr lang="en-US" sz="1300" dirty="0">
                <a:solidFill>
                  <a:srgbClr val="363C37"/>
                </a:solidFill>
                <a:latin typeface="Calibri" pitchFamily="34" charset="0"/>
                <a:ea typeface="Calibri" pitchFamily="34" charset="-122"/>
                <a:cs typeface="Calibri" pitchFamily="34" charset="-120"/>
              </a:rPr>
              <a:t>Cost and expertise walls that shut out smaller institutions and emerging markets</a:t>
            </a:r>
            <a:endParaRPr lang="en-US" sz="1300" dirty="0"/>
          </a:p>
        </p:txBody>
      </p:sp>
      <p:sp>
        <p:nvSpPr>
          <p:cNvPr id="22" name="Shape 20"/>
          <p:cNvSpPr/>
          <p:nvPr/>
        </p:nvSpPr>
        <p:spPr>
          <a:xfrm>
            <a:off x="6172200" y="5495544"/>
            <a:ext cx="5349240" cy="896112"/>
          </a:xfrm>
          <a:prstGeom prst="roundRect">
            <a:avLst>
              <a:gd name="adj" fmla="val 5102"/>
            </a:avLst>
          </a:prstGeom>
          <a:solidFill>
            <a:srgbClr val="E9F2EC"/>
          </a:solidFill>
          <a:ln w="9525">
            <a:solidFill>
              <a:srgbClr val="D0E4D7"/>
            </a:solidFill>
            <a:prstDash val="solid"/>
          </a:ln>
        </p:spPr>
      </p:sp>
      <p:sp>
        <p:nvSpPr>
          <p:cNvPr id="23" name="Text 21"/>
          <p:cNvSpPr/>
          <p:nvPr/>
        </p:nvSpPr>
        <p:spPr>
          <a:xfrm>
            <a:off x="6400800" y="5586984"/>
            <a:ext cx="4937760" cy="731520"/>
          </a:xfrm>
          <a:prstGeom prst="rect">
            <a:avLst/>
          </a:prstGeom>
          <a:noFill/>
          <a:ln/>
        </p:spPr>
        <p:txBody>
          <a:bodyPr wrap="square" lIns="0" tIns="0" rIns="0" bIns="0" rtlCol="0" anchor="ctr"/>
          <a:lstStyle/>
          <a:p>
            <a:pPr indent="0" marL="0">
              <a:lnSpc>
                <a:spcPts val="1700"/>
              </a:lnSpc>
              <a:buNone/>
            </a:pPr>
            <a:r>
              <a:rPr lang="en-US" sz="1300" dirty="0">
                <a:solidFill>
                  <a:srgbClr val="161A17"/>
                </a:solidFill>
                <a:latin typeface="Calibri" pitchFamily="34" charset="0"/>
                <a:ea typeface="Calibri" pitchFamily="34" charset="-122"/>
                <a:cs typeface="Calibri" pitchFamily="34" charset="-120"/>
              </a:rPr>
              <a:t>Open, no-cost access for them and the researchers studying them</a:t>
            </a:r>
            <a:endParaRPr lang="en-US" sz="1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114A35"/>
        </a:solidFill>
      </p:bgPr>
    </p:bg>
    <p:spTree>
      <p:nvGrpSpPr>
        <p:cNvPr id="1" name=""/>
        <p:cNvGrpSpPr/>
        <p:nvPr/>
      </p:nvGrpSpPr>
      <p:grpSpPr>
        <a:xfrm>
          <a:off x="0" y="0"/>
          <a:ext cx="0" cy="0"/>
          <a:chOff x="0" y="0"/>
          <a:chExt cx="0" cy="0"/>
        </a:xfrm>
      </p:grpSpPr>
      <p:sp>
        <p:nvSpPr>
          <p:cNvPr id="2" name="Text 0"/>
          <p:cNvSpPr/>
          <p:nvPr/>
        </p:nvSpPr>
        <p:spPr>
          <a:xfrm>
            <a:off x="640080" y="502920"/>
            <a:ext cx="9144000" cy="292608"/>
          </a:xfrm>
          <a:prstGeom prst="rect">
            <a:avLst/>
          </a:prstGeom>
          <a:noFill/>
          <a:ln/>
        </p:spPr>
        <p:txBody>
          <a:bodyPr wrap="square" lIns="0" tIns="0" rIns="0" bIns="0" rtlCol="0" anchor="ctr"/>
          <a:lstStyle/>
          <a:p>
            <a:pPr indent="0" marL="0">
              <a:buNone/>
            </a:pPr>
            <a:r>
              <a:rPr lang="en-US" sz="1200" b="1" spc="200" kern="0" dirty="0">
                <a:solidFill>
                  <a:srgbClr val="9FD4B8"/>
                </a:solidFill>
                <a:latin typeface="Courier New" pitchFamily="34" charset="0"/>
                <a:ea typeface="Courier New" pitchFamily="34" charset="-122"/>
                <a:cs typeface="Courier New" pitchFamily="34" charset="-120"/>
              </a:rPr>
              <a:t>THROUGH CDTEXPRESS · THE CLIMATE DIGITAL TWIN</a:t>
            </a:r>
            <a:endParaRPr lang="en-US" sz="1200" dirty="0"/>
          </a:p>
        </p:txBody>
      </p:sp>
      <p:sp>
        <p:nvSpPr>
          <p:cNvPr id="3" name="Text 1"/>
          <p:cNvSpPr/>
          <p:nvPr/>
        </p:nvSpPr>
        <p:spPr>
          <a:xfrm>
            <a:off x="640080" y="868680"/>
            <a:ext cx="10972800" cy="731520"/>
          </a:xfrm>
          <a:prstGeom prst="rect">
            <a:avLst/>
          </a:prstGeom>
          <a:noFill/>
          <a:ln/>
        </p:spPr>
        <p:txBody>
          <a:bodyPr wrap="square" lIns="0" tIns="0" rIns="0" bIns="0" rtlCol="0" anchor="ctr"/>
          <a:lstStyle/>
          <a:p>
            <a:pPr indent="0" marL="0">
              <a:buNone/>
            </a:pPr>
            <a:r>
              <a:rPr lang="en-US" sz="3100" b="1" dirty="0">
                <a:solidFill>
                  <a:srgbClr val="FFFFFF"/>
                </a:solidFill>
                <a:latin typeface="Calibri" pitchFamily="34" charset="0"/>
                <a:ea typeface="Calibri" pitchFamily="34" charset="-122"/>
                <a:cs typeface="Calibri" pitchFamily="34" charset="-120"/>
              </a:rPr>
              <a:t>Climate 2.0, at planetary scale.</a:t>
            </a:r>
            <a:endParaRPr lang="en-US" sz="3100" dirty="0"/>
          </a:p>
        </p:txBody>
      </p:sp>
      <p:sp>
        <p:nvSpPr>
          <p:cNvPr id="4" name="Text 2"/>
          <p:cNvSpPr/>
          <p:nvPr/>
        </p:nvSpPr>
        <p:spPr>
          <a:xfrm>
            <a:off x="640080" y="2148840"/>
            <a:ext cx="2057400" cy="914400"/>
          </a:xfrm>
          <a:prstGeom prst="rect">
            <a:avLst/>
          </a:prstGeom>
          <a:noFill/>
          <a:ln/>
        </p:spPr>
        <p:txBody>
          <a:bodyPr wrap="square" lIns="0" tIns="0" rIns="0" bIns="0" rtlCol="0" anchor="ctr"/>
          <a:lstStyle/>
          <a:p>
            <a:pPr indent="0" marL="0">
              <a:buNone/>
            </a:pPr>
            <a:r>
              <a:rPr lang="en-US" sz="4400" b="1" dirty="0">
                <a:solidFill>
                  <a:srgbClr val="FFFFFF"/>
                </a:solidFill>
                <a:latin typeface="Courier New" pitchFamily="34" charset="0"/>
                <a:ea typeface="Courier New" pitchFamily="34" charset="-122"/>
                <a:cs typeface="Courier New" pitchFamily="34" charset="-120"/>
              </a:rPr>
              <a:t>50+</a:t>
            </a:r>
            <a:endParaRPr lang="en-US" sz="4400" dirty="0"/>
          </a:p>
        </p:txBody>
      </p:sp>
      <p:sp>
        <p:nvSpPr>
          <p:cNvPr id="5" name="Text 3"/>
          <p:cNvSpPr/>
          <p:nvPr/>
        </p:nvSpPr>
        <p:spPr>
          <a:xfrm>
            <a:off x="640080" y="3063240"/>
            <a:ext cx="1965960" cy="685800"/>
          </a:xfrm>
          <a:prstGeom prst="rect">
            <a:avLst/>
          </a:prstGeom>
          <a:noFill/>
          <a:ln/>
        </p:spPr>
        <p:txBody>
          <a:bodyPr wrap="square" lIns="0" tIns="0" rIns="0" bIns="0" rtlCol="0" anchor="t"/>
          <a:lstStyle/>
          <a:p>
            <a:pPr indent="0" marL="0">
              <a:lnSpc>
                <a:spcPts val="1600"/>
              </a:lnSpc>
              <a:buNone/>
            </a:pPr>
            <a:r>
              <a:rPr lang="en-US" sz="1300" dirty="0">
                <a:solidFill>
                  <a:srgbClr val="D0E4D7"/>
                </a:solidFill>
                <a:latin typeface="Calibri" pitchFamily="34" charset="0"/>
                <a:ea typeface="Calibri" pitchFamily="34" charset="-122"/>
                <a:cs typeface="Calibri" pitchFamily="34" charset="-120"/>
              </a:rPr>
              <a:t>climate hazards modelled</a:t>
            </a:r>
            <a:endParaRPr lang="en-US" sz="1300" dirty="0"/>
          </a:p>
        </p:txBody>
      </p:sp>
      <p:sp>
        <p:nvSpPr>
          <p:cNvPr id="6" name="Text 4"/>
          <p:cNvSpPr/>
          <p:nvPr/>
        </p:nvSpPr>
        <p:spPr>
          <a:xfrm>
            <a:off x="2871216" y="2148840"/>
            <a:ext cx="2057400" cy="914400"/>
          </a:xfrm>
          <a:prstGeom prst="rect">
            <a:avLst/>
          </a:prstGeom>
          <a:noFill/>
          <a:ln/>
        </p:spPr>
        <p:txBody>
          <a:bodyPr wrap="square" lIns="0" tIns="0" rIns="0" bIns="0" rtlCol="0" anchor="ctr"/>
          <a:lstStyle/>
          <a:p>
            <a:pPr indent="0" marL="0">
              <a:buNone/>
            </a:pPr>
            <a:r>
              <a:rPr lang="en-US" sz="4400" b="1" dirty="0">
                <a:solidFill>
                  <a:srgbClr val="FFFFFF"/>
                </a:solidFill>
                <a:latin typeface="Courier New" pitchFamily="34" charset="0"/>
                <a:ea typeface="Courier New" pitchFamily="34" charset="-122"/>
                <a:cs typeface="Courier New" pitchFamily="34" charset="-120"/>
              </a:rPr>
              <a:t>241B</a:t>
            </a:r>
            <a:endParaRPr lang="en-US" sz="4400" dirty="0"/>
          </a:p>
        </p:txBody>
      </p:sp>
      <p:sp>
        <p:nvSpPr>
          <p:cNvPr id="7" name="Text 5"/>
          <p:cNvSpPr/>
          <p:nvPr/>
        </p:nvSpPr>
        <p:spPr>
          <a:xfrm>
            <a:off x="2871216" y="3063240"/>
            <a:ext cx="1965960" cy="685800"/>
          </a:xfrm>
          <a:prstGeom prst="rect">
            <a:avLst/>
          </a:prstGeom>
          <a:noFill/>
          <a:ln/>
        </p:spPr>
        <p:txBody>
          <a:bodyPr wrap="square" lIns="0" tIns="0" rIns="0" bIns="0" rtlCol="0" anchor="t"/>
          <a:lstStyle/>
          <a:p>
            <a:pPr indent="0" marL="0">
              <a:lnSpc>
                <a:spcPts val="1600"/>
              </a:lnSpc>
              <a:buNone/>
            </a:pPr>
            <a:r>
              <a:rPr lang="en-US" sz="1300" dirty="0">
                <a:solidFill>
                  <a:srgbClr val="D0E4D7"/>
                </a:solidFill>
                <a:latin typeface="Calibri" pitchFamily="34" charset="0"/>
                <a:ea typeface="Calibri" pitchFamily="34" charset="-122"/>
                <a:cs typeface="Calibri" pitchFamily="34" charset="-120"/>
              </a:rPr>
              <a:t>geospatially aligned locations</a:t>
            </a:r>
            <a:endParaRPr lang="en-US" sz="1300" dirty="0"/>
          </a:p>
        </p:txBody>
      </p:sp>
      <p:sp>
        <p:nvSpPr>
          <p:cNvPr id="8" name="Text 6"/>
          <p:cNvSpPr/>
          <p:nvPr/>
        </p:nvSpPr>
        <p:spPr>
          <a:xfrm>
            <a:off x="5102352" y="2148840"/>
            <a:ext cx="2057400" cy="914400"/>
          </a:xfrm>
          <a:prstGeom prst="rect">
            <a:avLst/>
          </a:prstGeom>
          <a:noFill/>
          <a:ln/>
        </p:spPr>
        <p:txBody>
          <a:bodyPr wrap="square" lIns="0" tIns="0" rIns="0" bIns="0" rtlCol="0" anchor="ctr"/>
          <a:lstStyle/>
          <a:p>
            <a:pPr indent="0" marL="0">
              <a:buNone/>
            </a:pPr>
            <a:r>
              <a:rPr lang="en-US" sz="4400" b="1" dirty="0">
                <a:solidFill>
                  <a:srgbClr val="FFFFFF"/>
                </a:solidFill>
                <a:latin typeface="Courier New" pitchFamily="34" charset="0"/>
                <a:ea typeface="Courier New" pitchFamily="34" charset="-122"/>
                <a:cs typeface="Courier New" pitchFamily="34" charset="-120"/>
              </a:rPr>
              <a:t>193</a:t>
            </a:r>
            <a:endParaRPr lang="en-US" sz="4400" dirty="0"/>
          </a:p>
        </p:txBody>
      </p:sp>
      <p:sp>
        <p:nvSpPr>
          <p:cNvPr id="9" name="Text 7"/>
          <p:cNvSpPr/>
          <p:nvPr/>
        </p:nvSpPr>
        <p:spPr>
          <a:xfrm>
            <a:off x="5102352" y="3063240"/>
            <a:ext cx="1965960" cy="685800"/>
          </a:xfrm>
          <a:prstGeom prst="rect">
            <a:avLst/>
          </a:prstGeom>
          <a:noFill/>
          <a:ln/>
        </p:spPr>
        <p:txBody>
          <a:bodyPr wrap="square" lIns="0" tIns="0" rIns="0" bIns="0" rtlCol="0" anchor="t"/>
          <a:lstStyle/>
          <a:p>
            <a:pPr indent="0" marL="0">
              <a:lnSpc>
                <a:spcPts val="1600"/>
              </a:lnSpc>
              <a:buNone/>
            </a:pPr>
            <a:r>
              <a:rPr lang="en-US" sz="1300" dirty="0">
                <a:solidFill>
                  <a:srgbClr val="D0E4D7"/>
                </a:solidFill>
                <a:latin typeface="Calibri" pitchFamily="34" charset="0"/>
                <a:ea typeface="Calibri" pitchFamily="34" charset="-122"/>
                <a:cs typeface="Calibri" pitchFamily="34" charset="-120"/>
              </a:rPr>
              <a:t>countries</a:t>
            </a:r>
            <a:endParaRPr lang="en-US" sz="1300" dirty="0"/>
          </a:p>
        </p:txBody>
      </p:sp>
      <p:sp>
        <p:nvSpPr>
          <p:cNvPr id="10" name="Text 8"/>
          <p:cNvSpPr/>
          <p:nvPr/>
        </p:nvSpPr>
        <p:spPr>
          <a:xfrm>
            <a:off x="7333488" y="2148840"/>
            <a:ext cx="2057400" cy="914400"/>
          </a:xfrm>
          <a:prstGeom prst="rect">
            <a:avLst/>
          </a:prstGeom>
          <a:noFill/>
          <a:ln/>
        </p:spPr>
        <p:txBody>
          <a:bodyPr wrap="square" lIns="0" tIns="0" rIns="0" bIns="0" rtlCol="0" anchor="ctr"/>
          <a:lstStyle/>
          <a:p>
            <a:pPr indent="0" marL="0">
              <a:buNone/>
            </a:pPr>
            <a:r>
              <a:rPr lang="en-US" sz="4400" b="1" dirty="0">
                <a:solidFill>
                  <a:srgbClr val="FFFFFF"/>
                </a:solidFill>
                <a:latin typeface="Courier New" pitchFamily="34" charset="0"/>
                <a:ea typeface="Courier New" pitchFamily="34" charset="-122"/>
                <a:cs typeface="Courier New" pitchFamily="34" charset="-120"/>
              </a:rPr>
              <a:t>All</a:t>
            </a:r>
            <a:endParaRPr lang="en-US" sz="4400" dirty="0"/>
          </a:p>
        </p:txBody>
      </p:sp>
      <p:sp>
        <p:nvSpPr>
          <p:cNvPr id="11" name="Text 9"/>
          <p:cNvSpPr/>
          <p:nvPr/>
        </p:nvSpPr>
        <p:spPr>
          <a:xfrm>
            <a:off x="7333488" y="3063240"/>
            <a:ext cx="1965960" cy="685800"/>
          </a:xfrm>
          <a:prstGeom prst="rect">
            <a:avLst/>
          </a:prstGeom>
          <a:noFill/>
          <a:ln/>
        </p:spPr>
        <p:txBody>
          <a:bodyPr wrap="square" lIns="0" tIns="0" rIns="0" bIns="0" rtlCol="0" anchor="t"/>
          <a:lstStyle/>
          <a:p>
            <a:pPr indent="0" marL="0">
              <a:lnSpc>
                <a:spcPts val="1600"/>
              </a:lnSpc>
              <a:buNone/>
            </a:pPr>
            <a:r>
              <a:rPr lang="en-US" sz="1300" dirty="0">
                <a:solidFill>
                  <a:srgbClr val="D0E4D7"/>
                </a:solidFill>
                <a:latin typeface="Calibri" pitchFamily="34" charset="0"/>
                <a:ea typeface="Calibri" pitchFamily="34" charset="-122"/>
                <a:cs typeface="Calibri" pitchFamily="34" charset="-120"/>
              </a:rPr>
              <a:t>IPCC emissions scenarios</a:t>
            </a:r>
            <a:endParaRPr lang="en-US" sz="1300" dirty="0"/>
          </a:p>
        </p:txBody>
      </p:sp>
      <p:sp>
        <p:nvSpPr>
          <p:cNvPr id="12" name="Text 10"/>
          <p:cNvSpPr/>
          <p:nvPr/>
        </p:nvSpPr>
        <p:spPr>
          <a:xfrm>
            <a:off x="9564624" y="2148840"/>
            <a:ext cx="2057400" cy="914400"/>
          </a:xfrm>
          <a:prstGeom prst="rect">
            <a:avLst/>
          </a:prstGeom>
          <a:noFill/>
          <a:ln/>
        </p:spPr>
        <p:txBody>
          <a:bodyPr wrap="square" lIns="0" tIns="0" rIns="0" bIns="0" rtlCol="0" anchor="ctr"/>
          <a:lstStyle/>
          <a:p>
            <a:pPr indent="0" marL="0">
              <a:buNone/>
            </a:pPr>
            <a:r>
              <a:rPr lang="en-US" sz="4400" b="1" dirty="0">
                <a:solidFill>
                  <a:srgbClr val="FFFFFF"/>
                </a:solidFill>
                <a:latin typeface="Courier New" pitchFamily="34" charset="0"/>
                <a:ea typeface="Courier New" pitchFamily="34" charset="-122"/>
                <a:cs typeface="Courier New" pitchFamily="34" charset="-120"/>
              </a:rPr>
              <a:t>15</a:t>
            </a:r>
            <a:endParaRPr lang="en-US" sz="4400" dirty="0"/>
          </a:p>
        </p:txBody>
      </p:sp>
      <p:sp>
        <p:nvSpPr>
          <p:cNvPr id="13" name="Text 11"/>
          <p:cNvSpPr/>
          <p:nvPr/>
        </p:nvSpPr>
        <p:spPr>
          <a:xfrm>
            <a:off x="9564624" y="3063240"/>
            <a:ext cx="1965960" cy="685800"/>
          </a:xfrm>
          <a:prstGeom prst="rect">
            <a:avLst/>
          </a:prstGeom>
          <a:noFill/>
          <a:ln/>
        </p:spPr>
        <p:txBody>
          <a:bodyPr wrap="square" lIns="0" tIns="0" rIns="0" bIns="0" rtlCol="0" anchor="t"/>
          <a:lstStyle/>
          <a:p>
            <a:pPr indent="0" marL="0">
              <a:lnSpc>
                <a:spcPts val="1600"/>
              </a:lnSpc>
              <a:buNone/>
            </a:pPr>
            <a:r>
              <a:rPr lang="en-US" sz="1300" dirty="0">
                <a:solidFill>
                  <a:srgbClr val="D0E4D7"/>
                </a:solidFill>
                <a:latin typeface="Calibri" pitchFamily="34" charset="0"/>
                <a:ea typeface="Calibri" pitchFamily="34" charset="-122"/>
                <a:cs typeface="Calibri" pitchFamily="34" charset="-120"/>
              </a:rPr>
              <a:t>time horizons to 2100</a:t>
            </a:r>
            <a:endParaRPr lang="en-US" sz="1300" dirty="0"/>
          </a:p>
        </p:txBody>
      </p:sp>
      <p:sp>
        <p:nvSpPr>
          <p:cNvPr id="14" name="Shape 12"/>
          <p:cNvSpPr/>
          <p:nvPr/>
        </p:nvSpPr>
        <p:spPr>
          <a:xfrm>
            <a:off x="640080" y="4343400"/>
            <a:ext cx="10881360" cy="1051560"/>
          </a:xfrm>
          <a:prstGeom prst="roundRect">
            <a:avLst>
              <a:gd name="adj" fmla="val 6957"/>
            </a:avLst>
          </a:prstGeom>
          <a:solidFill>
            <a:srgbClr val="082418"/>
          </a:solidFill>
          <a:ln/>
        </p:spPr>
      </p:sp>
      <p:sp>
        <p:nvSpPr>
          <p:cNvPr id="15" name="Text 13"/>
          <p:cNvSpPr/>
          <p:nvPr/>
        </p:nvSpPr>
        <p:spPr>
          <a:xfrm>
            <a:off x="914400" y="4526280"/>
            <a:ext cx="10332720" cy="685800"/>
          </a:xfrm>
          <a:prstGeom prst="rect">
            <a:avLst/>
          </a:prstGeom>
          <a:noFill/>
          <a:ln/>
        </p:spPr>
        <p:txBody>
          <a:bodyPr wrap="square" lIns="0" tIns="0" rIns="0" bIns="0" rtlCol="0" anchor="ctr"/>
          <a:lstStyle/>
          <a:p>
            <a:pPr indent="0" marL="0">
              <a:lnSpc>
                <a:spcPts val="2100"/>
              </a:lnSpc>
              <a:buNone/>
            </a:pPr>
            <a:r>
              <a:rPr lang="en-US" sz="1600" dirty="0">
                <a:solidFill>
                  <a:srgbClr val="D0E4D7"/>
                </a:solidFill>
                <a:latin typeface="Calibri" pitchFamily="34" charset="0"/>
                <a:ea typeface="Calibri" pitchFamily="34" charset="-122"/>
                <a:cs typeface="Calibri" pitchFamily="34" charset="-120"/>
              </a:rPr>
              <a:t>Stochastic, multi-hazard, coherent across hazards and countries, </a:t>
            </a:r>
            <a:pPr indent="0" marL="0">
              <a:lnSpc>
                <a:spcPts val="2100"/>
              </a:lnSpc>
              <a:buNone/>
            </a:pPr>
            <a:r>
              <a:rPr lang="en-US" sz="1600" b="1" dirty="0">
                <a:solidFill>
                  <a:srgbClr val="FFFFFF"/>
                </a:solidFill>
                <a:latin typeface="Calibri" pitchFamily="34" charset="0"/>
                <a:ea typeface="Calibri" pitchFamily="34" charset="-122"/>
                <a:cs typeface="Calibri" pitchFamily="34" charset="-120"/>
              </a:rPr>
              <a:t>built for the extreme tail rather than the average case.</a:t>
            </a:r>
            <a:endParaRPr lang="en-US" sz="1600" dirty="0"/>
          </a:p>
        </p:txBody>
      </p:sp>
      <p:sp>
        <p:nvSpPr>
          <p:cNvPr id="16" name="Text 14"/>
          <p:cNvSpPr/>
          <p:nvPr/>
        </p:nvSpPr>
        <p:spPr>
          <a:xfrm>
            <a:off x="640080" y="5715000"/>
            <a:ext cx="10881360" cy="777240"/>
          </a:xfrm>
          <a:prstGeom prst="rect">
            <a:avLst/>
          </a:prstGeom>
          <a:noFill/>
          <a:ln/>
        </p:spPr>
        <p:txBody>
          <a:bodyPr wrap="square" lIns="0" tIns="0" rIns="0" bIns="0" rtlCol="0" anchor="ctr"/>
          <a:lstStyle/>
          <a:p>
            <a:pPr indent="0" marL="0">
              <a:lnSpc>
                <a:spcPts val="1800"/>
              </a:lnSpc>
              <a:buNone/>
            </a:pPr>
            <a:r>
              <a:rPr lang="en-US" sz="1400" b="1" dirty="0">
                <a:solidFill>
                  <a:srgbClr val="FFFFFF"/>
                </a:solidFill>
                <a:latin typeface="Calibri" pitchFamily="34" charset="0"/>
                <a:ea typeface="Calibri" pitchFamily="34" charset="-122"/>
                <a:cs typeface="Calibri" pitchFamily="34" charset="-120"/>
              </a:rPr>
              <a:t>The timing is decisive: CMIP7. </a:t>
            </a:r>
            <a:pPr indent="0" marL="0">
              <a:lnSpc>
                <a:spcPts val="1800"/>
              </a:lnSpc>
              <a:buNone/>
            </a:pPr>
            <a:r>
              <a:rPr lang="en-US" sz="1400" dirty="0">
                <a:solidFill>
                  <a:srgbClr val="D0E4D7"/>
                </a:solidFill>
                <a:latin typeface="Calibri" pitchFamily="34" charset="0"/>
                <a:ea typeface="Calibri" pitchFamily="34" charset="-122"/>
                <a:cs typeface="Calibri" pitchFamily="34" charset="-120"/>
              </a:rPr>
              <a:t>Climate science has just moved to CMIP7, replacing CMIP6 whose data stopped at 2014. The Commons is among the first production systems to ship on it, so members start on the current standard rather than last decade's.</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6F2EA"/>
        </a:solidFill>
      </p:bgPr>
    </p:bg>
    <p:spTree>
      <p:nvGrpSpPr>
        <p:cNvPr id="1" name=""/>
        <p:cNvGrpSpPr/>
        <p:nvPr/>
      </p:nvGrpSpPr>
      <p:grpSpPr>
        <a:xfrm>
          <a:off x="0" y="0"/>
          <a:ext cx="0" cy="0"/>
          <a:chOff x="0" y="0"/>
          <a:chExt cx="0" cy="0"/>
        </a:xfrm>
      </p:grpSpPr>
      <p:sp>
        <p:nvSpPr>
          <p:cNvPr id="2" name="Text 0"/>
          <p:cNvSpPr/>
          <p:nvPr/>
        </p:nvSpPr>
        <p:spPr>
          <a:xfrm>
            <a:off x="640080" y="502920"/>
            <a:ext cx="8229600" cy="292608"/>
          </a:xfrm>
          <a:prstGeom prst="rect">
            <a:avLst/>
          </a:prstGeom>
          <a:noFill/>
          <a:ln/>
        </p:spPr>
        <p:txBody>
          <a:bodyPr wrap="square" lIns="0" tIns="0" rIns="0" bIns="0" rtlCol="0" anchor="ctr"/>
          <a:lstStyle/>
          <a:p>
            <a:pPr indent="0" marL="0">
              <a:buNone/>
            </a:pPr>
            <a:r>
              <a:rPr lang="en-US" sz="1200" b="1" spc="200" kern="0" dirty="0">
                <a:solidFill>
                  <a:srgbClr val="114A35"/>
                </a:solidFill>
                <a:latin typeface="Courier New" pitchFamily="34" charset="0"/>
                <a:ea typeface="Courier New" pitchFamily="34" charset="-122"/>
                <a:cs typeface="Courier New" pitchFamily="34" charset="-120"/>
              </a:rPr>
              <a:t>WHAT IT IS</a:t>
            </a:r>
            <a:endParaRPr lang="en-US" sz="1200" dirty="0"/>
          </a:p>
        </p:txBody>
      </p:sp>
      <p:sp>
        <p:nvSpPr>
          <p:cNvPr id="3" name="Text 1"/>
          <p:cNvSpPr/>
          <p:nvPr/>
        </p:nvSpPr>
        <p:spPr>
          <a:xfrm>
            <a:off x="640080" y="868680"/>
            <a:ext cx="10972800" cy="777240"/>
          </a:xfrm>
          <a:prstGeom prst="rect">
            <a:avLst/>
          </a:prstGeom>
          <a:noFill/>
          <a:ln/>
        </p:spPr>
        <p:txBody>
          <a:bodyPr wrap="square" lIns="0" tIns="0" rIns="0" bIns="0" rtlCol="0" anchor="ctr"/>
          <a:lstStyle/>
          <a:p>
            <a:pPr indent="0" marL="0">
              <a:buNone/>
            </a:pPr>
            <a:r>
              <a:rPr lang="en-US" sz="3100" b="1" dirty="0">
                <a:solidFill>
                  <a:srgbClr val="161A17"/>
                </a:solidFill>
                <a:latin typeface="Calibri" pitchFamily="34" charset="0"/>
                <a:ea typeface="Calibri" pitchFamily="34" charset="-122"/>
                <a:cs typeface="Calibri" pitchFamily="34" charset="-120"/>
              </a:rPr>
              <a:t>An open standard, </a:t>
            </a:r>
            <a:pPr indent="0" marL="0">
              <a:buNone/>
            </a:pPr>
            <a:r>
              <a:rPr lang="en-US" sz="3100" b="1" dirty="0">
                <a:solidFill>
                  <a:srgbClr val="1F7A57"/>
                </a:solidFill>
                <a:latin typeface="Calibri" pitchFamily="34" charset="0"/>
                <a:ea typeface="Calibri" pitchFamily="34" charset="-122"/>
                <a:cs typeface="Calibri" pitchFamily="34" charset="-120"/>
              </a:rPr>
              <a:t>anchored by two pieces.</a:t>
            </a:r>
            <a:endParaRPr lang="en-US" sz="3100" dirty="0"/>
          </a:p>
        </p:txBody>
      </p:sp>
      <p:sp>
        <p:nvSpPr>
          <p:cNvPr id="4" name="Shape 2"/>
          <p:cNvSpPr/>
          <p:nvPr/>
        </p:nvSpPr>
        <p:spPr>
          <a:xfrm>
            <a:off x="640080" y="1965960"/>
            <a:ext cx="10881360" cy="1188720"/>
          </a:xfrm>
          <a:prstGeom prst="roundRect">
            <a:avLst>
              <a:gd name="adj" fmla="val 6154"/>
            </a:avLst>
          </a:prstGeom>
          <a:solidFill>
            <a:srgbClr val="FBF8F2"/>
          </a:solidFill>
          <a:ln w="9525">
            <a:solidFill>
              <a:srgbClr val="E4DDCF"/>
            </a:solidFill>
            <a:prstDash val="solid"/>
          </a:ln>
        </p:spPr>
      </p:sp>
      <p:sp>
        <p:nvSpPr>
          <p:cNvPr id="5" name="Text 3"/>
          <p:cNvSpPr/>
          <p:nvPr/>
        </p:nvSpPr>
        <p:spPr>
          <a:xfrm>
            <a:off x="914400" y="2075688"/>
            <a:ext cx="2377440" cy="960120"/>
          </a:xfrm>
          <a:prstGeom prst="rect">
            <a:avLst/>
          </a:prstGeom>
          <a:noFill/>
          <a:ln/>
        </p:spPr>
        <p:txBody>
          <a:bodyPr wrap="square" lIns="0" tIns="0" rIns="0" bIns="0" rtlCol="0" anchor="ctr"/>
          <a:lstStyle/>
          <a:p>
            <a:pPr indent="0" marL="0">
              <a:buNone/>
            </a:pPr>
            <a:r>
              <a:rPr lang="en-US" sz="1800" b="1" dirty="0">
                <a:solidFill>
                  <a:srgbClr val="114A35"/>
                </a:solidFill>
                <a:latin typeface="Courier New" pitchFamily="34" charset="0"/>
                <a:ea typeface="Courier New" pitchFamily="34" charset="-122"/>
                <a:cs typeface="Courier New" pitchFamily="34" charset="-120"/>
              </a:rPr>
              <a:t>OCRF</a:t>
            </a:r>
            <a:endParaRPr lang="en-US" sz="1800" dirty="0"/>
          </a:p>
        </p:txBody>
      </p:sp>
      <p:sp>
        <p:nvSpPr>
          <p:cNvPr id="6" name="Text 4"/>
          <p:cNvSpPr/>
          <p:nvPr/>
        </p:nvSpPr>
        <p:spPr>
          <a:xfrm>
            <a:off x="3474720" y="2075688"/>
            <a:ext cx="7772400" cy="960120"/>
          </a:xfrm>
          <a:prstGeom prst="rect">
            <a:avLst/>
          </a:prstGeom>
          <a:noFill/>
          <a:ln/>
        </p:spPr>
        <p:txBody>
          <a:bodyPr wrap="square" lIns="0" tIns="0" rIns="0" bIns="0" rtlCol="0" anchor="ctr"/>
          <a:lstStyle/>
          <a:p>
            <a:pPr indent="0" marL="0">
              <a:lnSpc>
                <a:spcPts val="1700"/>
              </a:lnSpc>
              <a:buNone/>
            </a:pPr>
            <a:r>
              <a:rPr lang="en-US" sz="1300" dirty="0">
                <a:solidFill>
                  <a:srgbClr val="363C37"/>
                </a:solidFill>
                <a:latin typeface="Calibri" pitchFamily="34" charset="0"/>
                <a:ea typeface="Calibri" pitchFamily="34" charset="-122"/>
                <a:cs typeface="Calibri" pitchFamily="34" charset="-120"/>
              </a:rPr>
              <a:t>The Open Climate Risk Framework defines the shared contracts, asset schema, reference pipeline, APIs, SDKs, and tooling that let hazards, assets, and impact functions interoperate.</a:t>
            </a:r>
            <a:endParaRPr lang="en-US" sz="1300" dirty="0"/>
          </a:p>
        </p:txBody>
      </p:sp>
      <p:sp>
        <p:nvSpPr>
          <p:cNvPr id="7" name="Shape 5"/>
          <p:cNvSpPr/>
          <p:nvPr/>
        </p:nvSpPr>
        <p:spPr>
          <a:xfrm>
            <a:off x="640080" y="3337560"/>
            <a:ext cx="10881360" cy="1188720"/>
          </a:xfrm>
          <a:prstGeom prst="roundRect">
            <a:avLst>
              <a:gd name="adj" fmla="val 6154"/>
            </a:avLst>
          </a:prstGeom>
          <a:solidFill>
            <a:srgbClr val="FBF8F2"/>
          </a:solidFill>
          <a:ln w="9525">
            <a:solidFill>
              <a:srgbClr val="E4DDCF"/>
            </a:solidFill>
            <a:prstDash val="solid"/>
          </a:ln>
        </p:spPr>
      </p:sp>
      <p:sp>
        <p:nvSpPr>
          <p:cNvPr id="8" name="Text 6"/>
          <p:cNvSpPr/>
          <p:nvPr/>
        </p:nvSpPr>
        <p:spPr>
          <a:xfrm>
            <a:off x="914400" y="3447288"/>
            <a:ext cx="2377440" cy="960120"/>
          </a:xfrm>
          <a:prstGeom prst="rect">
            <a:avLst/>
          </a:prstGeom>
          <a:noFill/>
          <a:ln/>
        </p:spPr>
        <p:txBody>
          <a:bodyPr wrap="square" lIns="0" tIns="0" rIns="0" bIns="0" rtlCol="0" anchor="ctr"/>
          <a:lstStyle/>
          <a:p>
            <a:pPr indent="0" marL="0">
              <a:buNone/>
            </a:pPr>
            <a:r>
              <a:rPr lang="en-US" sz="1800" b="1" dirty="0">
                <a:solidFill>
                  <a:srgbClr val="114A35"/>
                </a:solidFill>
                <a:latin typeface="Courier New" pitchFamily="34" charset="0"/>
                <a:ea typeface="Courier New" pitchFamily="34" charset="-122"/>
                <a:cs typeface="Courier New" pitchFamily="34" charset="-120"/>
              </a:rPr>
              <a:t>Ecofusion</a:t>
            </a:r>
            <a:endParaRPr lang="en-US" sz="1800" dirty="0"/>
          </a:p>
        </p:txBody>
      </p:sp>
      <p:sp>
        <p:nvSpPr>
          <p:cNvPr id="9" name="Text 7"/>
          <p:cNvSpPr/>
          <p:nvPr/>
        </p:nvSpPr>
        <p:spPr>
          <a:xfrm>
            <a:off x="3474720" y="3447288"/>
            <a:ext cx="7772400" cy="960120"/>
          </a:xfrm>
          <a:prstGeom prst="rect">
            <a:avLst/>
          </a:prstGeom>
          <a:noFill/>
          <a:ln/>
        </p:spPr>
        <p:txBody>
          <a:bodyPr wrap="square" lIns="0" tIns="0" rIns="0" bIns="0" rtlCol="0" anchor="ctr"/>
          <a:lstStyle/>
          <a:p>
            <a:pPr indent="0" marL="0">
              <a:lnSpc>
                <a:spcPts val="1700"/>
              </a:lnSpc>
              <a:buNone/>
            </a:pPr>
            <a:r>
              <a:rPr lang="en-US" sz="1300" dirty="0">
                <a:solidFill>
                  <a:srgbClr val="363C37"/>
                </a:solidFill>
                <a:latin typeface="Calibri" pitchFamily="34" charset="0"/>
                <a:ea typeface="Calibri" pitchFamily="34" charset="-122"/>
                <a:cs typeface="Calibri" pitchFamily="34" charset="-120"/>
              </a:rPr>
              <a:t>The reference pipeline runs the entire specification end to end on a laptop or a cluster using open reference data. Every component is licensed under Apache 2.0, with terms you can hand to your legal office.</a:t>
            </a:r>
            <a:endParaRPr lang="en-US" sz="1300" dirty="0"/>
          </a:p>
        </p:txBody>
      </p:sp>
      <p:sp>
        <p:nvSpPr>
          <p:cNvPr id="10" name="Shape 8"/>
          <p:cNvSpPr/>
          <p:nvPr/>
        </p:nvSpPr>
        <p:spPr>
          <a:xfrm>
            <a:off x="640080" y="4709160"/>
            <a:ext cx="10881360" cy="1188720"/>
          </a:xfrm>
          <a:prstGeom prst="roundRect">
            <a:avLst>
              <a:gd name="adj" fmla="val 6154"/>
            </a:avLst>
          </a:prstGeom>
          <a:solidFill>
            <a:srgbClr val="FBF8F2"/>
          </a:solidFill>
          <a:ln w="9525">
            <a:solidFill>
              <a:srgbClr val="E4DDCF"/>
            </a:solidFill>
            <a:prstDash val="solid"/>
          </a:ln>
        </p:spPr>
      </p:sp>
      <p:sp>
        <p:nvSpPr>
          <p:cNvPr id="11" name="Text 9"/>
          <p:cNvSpPr/>
          <p:nvPr/>
        </p:nvSpPr>
        <p:spPr>
          <a:xfrm>
            <a:off x="914400" y="4818888"/>
            <a:ext cx="2377440" cy="960120"/>
          </a:xfrm>
          <a:prstGeom prst="rect">
            <a:avLst/>
          </a:prstGeom>
          <a:noFill/>
          <a:ln/>
        </p:spPr>
        <p:txBody>
          <a:bodyPr wrap="square" lIns="0" tIns="0" rIns="0" bIns="0" rtlCol="0" anchor="ctr"/>
          <a:lstStyle/>
          <a:p>
            <a:pPr indent="0" marL="0">
              <a:buNone/>
            </a:pPr>
            <a:r>
              <a:rPr lang="en-US" sz="1800" b="1" dirty="0">
                <a:solidFill>
                  <a:srgbClr val="114A35"/>
                </a:solidFill>
                <a:latin typeface="Courier New" pitchFamily="34" charset="0"/>
                <a:ea typeface="Courier New" pitchFamily="34" charset="-122"/>
                <a:cs typeface="Courier New" pitchFamily="34" charset="-120"/>
              </a:rPr>
              <a:t>CDTexpress</a:t>
            </a:r>
            <a:endParaRPr lang="en-US" sz="1800" dirty="0"/>
          </a:p>
        </p:txBody>
      </p:sp>
      <p:sp>
        <p:nvSpPr>
          <p:cNvPr id="12" name="Text 10"/>
          <p:cNvSpPr/>
          <p:nvPr/>
        </p:nvSpPr>
        <p:spPr>
          <a:xfrm>
            <a:off x="3474720" y="4818888"/>
            <a:ext cx="7772400" cy="960120"/>
          </a:xfrm>
          <a:prstGeom prst="rect">
            <a:avLst/>
          </a:prstGeom>
          <a:noFill/>
          <a:ln/>
        </p:spPr>
        <p:txBody>
          <a:bodyPr wrap="square" lIns="0" tIns="0" rIns="0" bIns="0" rtlCol="0" anchor="ctr"/>
          <a:lstStyle/>
          <a:p>
            <a:pPr indent="0" marL="0">
              <a:lnSpc>
                <a:spcPts val="1700"/>
              </a:lnSpc>
              <a:buNone/>
            </a:pPr>
            <a:r>
              <a:rPr lang="en-US" sz="1300" dirty="0">
                <a:solidFill>
                  <a:srgbClr val="363C37"/>
                </a:solidFill>
                <a:latin typeface="Calibri" pitchFamily="34" charset="0"/>
                <a:ea typeface="Calibri" pitchFamily="34" charset="-122"/>
                <a:cs typeface="Calibri" pitchFamily="34" charset="-120"/>
              </a:rPr>
              <a:t>Through CDTexpress, members reach the full Climate Digital Twin engine behind it, the same computational core used in regulatory scenario exercises and institutional analytics.</a:t>
            </a:r>
            <a:endParaRPr lang="en-US" sz="1300" dirty="0"/>
          </a:p>
        </p:txBody>
      </p:sp>
      <p:sp>
        <p:nvSpPr>
          <p:cNvPr id="13" name="Text 11"/>
          <p:cNvSpPr/>
          <p:nvPr/>
        </p:nvSpPr>
        <p:spPr>
          <a:xfrm>
            <a:off x="640080" y="6172200"/>
            <a:ext cx="10881360" cy="502920"/>
          </a:xfrm>
          <a:prstGeom prst="rect">
            <a:avLst/>
          </a:prstGeom>
          <a:noFill/>
          <a:ln/>
        </p:spPr>
        <p:txBody>
          <a:bodyPr wrap="square" lIns="0" tIns="0" rIns="0" bIns="0" rtlCol="0" anchor="ctr"/>
          <a:lstStyle/>
          <a:p>
            <a:pPr indent="0" marL="0">
              <a:buNone/>
            </a:pPr>
            <a:r>
              <a:rPr lang="en-US" sz="1400" b="1" dirty="0">
                <a:solidFill>
                  <a:srgbClr val="161A17"/>
                </a:solidFill>
                <a:latin typeface="Calibri" pitchFamily="34" charset="0"/>
                <a:ea typeface="Calibri" pitchFamily="34" charset="-122"/>
                <a:cs typeface="Calibri" pitchFamily="34" charset="-120"/>
              </a:rPr>
              <a:t>This is Climate 2.0: </a:t>
            </a:r>
            <a:pPr indent="0" marL="0">
              <a:buNone/>
            </a:pPr>
            <a:r>
              <a:rPr lang="en-US" sz="1400" dirty="0">
                <a:solidFill>
                  <a:srgbClr val="363C37"/>
                </a:solidFill>
                <a:latin typeface="Calibri" pitchFamily="34" charset="0"/>
                <a:ea typeface="Calibri" pitchFamily="34" charset="-122"/>
                <a:cs typeface="Calibri" pitchFamily="34" charset="-120"/>
              </a:rPr>
              <a:t>stochastic, multi-hazard, coherent across hazards and countries, and built for the extreme tail rather than the average case.</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6F2EA"/>
        </a:solidFill>
      </p:bgPr>
    </p:bg>
    <p:spTree>
      <p:nvGrpSpPr>
        <p:cNvPr id="1" name=""/>
        <p:cNvGrpSpPr/>
        <p:nvPr/>
      </p:nvGrpSpPr>
      <p:grpSpPr>
        <a:xfrm>
          <a:off x="0" y="0"/>
          <a:ext cx="0" cy="0"/>
          <a:chOff x="0" y="0"/>
          <a:chExt cx="0" cy="0"/>
        </a:xfrm>
      </p:grpSpPr>
      <p:sp>
        <p:nvSpPr>
          <p:cNvPr id="2" name="Text 0"/>
          <p:cNvSpPr/>
          <p:nvPr/>
        </p:nvSpPr>
        <p:spPr>
          <a:xfrm>
            <a:off x="640080" y="502920"/>
            <a:ext cx="8229600" cy="292608"/>
          </a:xfrm>
          <a:prstGeom prst="rect">
            <a:avLst/>
          </a:prstGeom>
          <a:noFill/>
          <a:ln/>
        </p:spPr>
        <p:txBody>
          <a:bodyPr wrap="square" lIns="0" tIns="0" rIns="0" bIns="0" rtlCol="0" anchor="ctr"/>
          <a:lstStyle/>
          <a:p>
            <a:pPr indent="0" marL="0">
              <a:buNone/>
            </a:pPr>
            <a:r>
              <a:rPr lang="en-US" sz="1200" b="1" spc="200" kern="0" dirty="0">
                <a:solidFill>
                  <a:srgbClr val="114A35"/>
                </a:solidFill>
                <a:latin typeface="Courier New" pitchFamily="34" charset="0"/>
                <a:ea typeface="Courier New" pitchFamily="34" charset="-122"/>
                <a:cs typeface="Courier New" pitchFamily="34" charset="-120"/>
              </a:rPr>
              <a:t>HOW IT WORKS</a:t>
            </a:r>
            <a:endParaRPr lang="en-US" sz="1200" dirty="0"/>
          </a:p>
        </p:txBody>
      </p:sp>
      <p:sp>
        <p:nvSpPr>
          <p:cNvPr id="3" name="Text 1"/>
          <p:cNvSpPr/>
          <p:nvPr/>
        </p:nvSpPr>
        <p:spPr>
          <a:xfrm>
            <a:off x="640080" y="868680"/>
            <a:ext cx="10972800" cy="777240"/>
          </a:xfrm>
          <a:prstGeom prst="rect">
            <a:avLst/>
          </a:prstGeom>
          <a:noFill/>
          <a:ln/>
        </p:spPr>
        <p:txBody>
          <a:bodyPr wrap="square" lIns="0" tIns="0" rIns="0" bIns="0" rtlCol="0" anchor="ctr"/>
          <a:lstStyle/>
          <a:p>
            <a:pPr indent="0" marL="0">
              <a:buNone/>
            </a:pPr>
            <a:r>
              <a:rPr lang="en-US" sz="3100" b="1" dirty="0">
                <a:solidFill>
                  <a:srgbClr val="161A17"/>
                </a:solidFill>
                <a:latin typeface="Calibri" pitchFamily="34" charset="0"/>
                <a:ea typeface="Calibri" pitchFamily="34" charset="-122"/>
                <a:cs typeface="Calibri" pitchFamily="34" charset="-120"/>
              </a:rPr>
              <a:t>Three open contracts, </a:t>
            </a:r>
            <a:pPr indent="0" marL="0">
              <a:buNone/>
            </a:pPr>
            <a:r>
              <a:rPr lang="en-US" sz="3100" b="1" dirty="0">
                <a:solidFill>
                  <a:srgbClr val="1F7A57"/>
                </a:solidFill>
                <a:latin typeface="Calibri" pitchFamily="34" charset="0"/>
                <a:ea typeface="Calibri" pitchFamily="34" charset="-122"/>
                <a:cs typeface="Calibri" pitchFamily="34" charset="-120"/>
              </a:rPr>
              <a:t>one comparable result.</a:t>
            </a:r>
            <a:endParaRPr lang="en-US" sz="3100" dirty="0"/>
          </a:p>
        </p:txBody>
      </p:sp>
      <p:pic>
        <p:nvPicPr>
          <p:cNvPr id="4" name="Image 0" descr="/home/claude/diagram.png">    </p:cNvPr>
          <p:cNvPicPr>
            <a:picLocks noChangeAspect="1"/>
          </p:cNvPicPr>
          <p:nvPr/>
        </p:nvPicPr>
        <p:blipFill>
          <a:blip r:embed="rId1"/>
          <a:stretch>
            <a:fillRect/>
          </a:stretch>
        </p:blipFill>
        <p:spPr>
          <a:xfrm>
            <a:off x="1051560" y="1920240"/>
            <a:ext cx="10058400" cy="3685032"/>
          </a:xfrm>
          <a:prstGeom prst="rect">
            <a:avLst/>
          </a:prstGeom>
        </p:spPr>
      </p:pic>
      <p:sp>
        <p:nvSpPr>
          <p:cNvPr id="5" name="Text 2"/>
          <p:cNvSpPr/>
          <p:nvPr/>
        </p:nvSpPr>
        <p:spPr>
          <a:xfrm>
            <a:off x="640080" y="5897880"/>
            <a:ext cx="10881360" cy="457200"/>
          </a:xfrm>
          <a:prstGeom prst="rect">
            <a:avLst/>
          </a:prstGeom>
          <a:noFill/>
          <a:ln/>
        </p:spPr>
        <p:txBody>
          <a:bodyPr wrap="square" lIns="0" tIns="0" rIns="0" bIns="0" rtlCol="0" anchor="ctr"/>
          <a:lstStyle/>
          <a:p>
            <a:pPr algn="ctr" indent="0" marL="0">
              <a:buNone/>
            </a:pPr>
            <a:r>
              <a:rPr lang="en-US" sz="1300" i="1" dirty="0">
                <a:solidFill>
                  <a:srgbClr val="6A716A"/>
                </a:solidFill>
                <a:latin typeface="Calibri" pitchFamily="34" charset="0"/>
                <a:ea typeface="Calibri" pitchFamily="34" charset="-122"/>
                <a:cs typeface="Calibri" pitchFamily="34" charset="-120"/>
              </a:rPr>
              <a:t>Anyone can run the standard end to end on open reference data. Swap in production-grade inputs when a decision depends on it.</a:t>
            </a:r>
            <a:endParaRPr lang="en-US" sz="13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6F2EA"/>
        </a:solidFill>
      </p:bgPr>
    </p:bg>
    <p:spTree>
      <p:nvGrpSpPr>
        <p:cNvPr id="1" name=""/>
        <p:cNvGrpSpPr/>
        <p:nvPr/>
      </p:nvGrpSpPr>
      <p:grpSpPr>
        <a:xfrm>
          <a:off x="0" y="0"/>
          <a:ext cx="0" cy="0"/>
          <a:chOff x="0" y="0"/>
          <a:chExt cx="0" cy="0"/>
        </a:xfrm>
      </p:grpSpPr>
      <p:sp>
        <p:nvSpPr>
          <p:cNvPr id="2" name="Text 0"/>
          <p:cNvSpPr/>
          <p:nvPr/>
        </p:nvSpPr>
        <p:spPr>
          <a:xfrm>
            <a:off x="640080" y="502920"/>
            <a:ext cx="8229600" cy="292608"/>
          </a:xfrm>
          <a:prstGeom prst="rect">
            <a:avLst/>
          </a:prstGeom>
          <a:noFill/>
          <a:ln/>
        </p:spPr>
        <p:txBody>
          <a:bodyPr wrap="square" lIns="0" tIns="0" rIns="0" bIns="0" rtlCol="0" anchor="ctr"/>
          <a:lstStyle/>
          <a:p>
            <a:pPr indent="0" marL="0">
              <a:buNone/>
            </a:pPr>
            <a:r>
              <a:rPr lang="en-US" sz="1200" b="1" spc="200" kern="0" dirty="0">
                <a:solidFill>
                  <a:srgbClr val="114A35"/>
                </a:solidFill>
                <a:latin typeface="Courier New" pitchFamily="34" charset="0"/>
                <a:ea typeface="Courier New" pitchFamily="34" charset="-122"/>
                <a:cs typeface="Courier New" pitchFamily="34" charset="-120"/>
              </a:rPr>
              <a:t>WHAT MEMBERS GET</a:t>
            </a:r>
            <a:endParaRPr lang="en-US" sz="1200" dirty="0"/>
          </a:p>
        </p:txBody>
      </p:sp>
      <p:sp>
        <p:nvSpPr>
          <p:cNvPr id="3" name="Text 1"/>
          <p:cNvSpPr/>
          <p:nvPr/>
        </p:nvSpPr>
        <p:spPr>
          <a:xfrm>
            <a:off x="640080" y="868680"/>
            <a:ext cx="10972800" cy="777240"/>
          </a:xfrm>
          <a:prstGeom prst="rect">
            <a:avLst/>
          </a:prstGeom>
          <a:noFill/>
          <a:ln/>
        </p:spPr>
        <p:txBody>
          <a:bodyPr wrap="square" lIns="0" tIns="0" rIns="0" bIns="0" rtlCol="0" anchor="ctr"/>
          <a:lstStyle/>
          <a:p>
            <a:pPr indent="0" marL="0">
              <a:buNone/>
            </a:pPr>
            <a:r>
              <a:rPr lang="en-US" sz="3100" b="1" dirty="0">
                <a:solidFill>
                  <a:srgbClr val="161A17"/>
                </a:solidFill>
                <a:latin typeface="Calibri" pitchFamily="34" charset="0"/>
                <a:ea typeface="Calibri" pitchFamily="34" charset="-122"/>
                <a:cs typeface="Calibri" pitchFamily="34" charset="-120"/>
              </a:rPr>
              <a:t>Eight components, </a:t>
            </a:r>
            <a:pPr indent="0" marL="0">
              <a:buNone/>
            </a:pPr>
            <a:r>
              <a:rPr lang="en-US" sz="3100" b="1" dirty="0">
                <a:solidFill>
                  <a:srgbClr val="1F7A57"/>
                </a:solidFill>
                <a:latin typeface="Calibri" pitchFamily="34" charset="0"/>
                <a:ea typeface="Calibri" pitchFamily="34" charset="-122"/>
                <a:cs typeface="Calibri" pitchFamily="34" charset="-120"/>
              </a:rPr>
              <a:t>Apache 2.0, no enterprise contract.</a:t>
            </a:r>
            <a:endParaRPr lang="en-US" sz="3100" dirty="0"/>
          </a:p>
        </p:txBody>
      </p:sp>
      <p:sp>
        <p:nvSpPr>
          <p:cNvPr id="4" name="Shape 2"/>
          <p:cNvSpPr/>
          <p:nvPr/>
        </p:nvSpPr>
        <p:spPr>
          <a:xfrm>
            <a:off x="640080" y="2002536"/>
            <a:ext cx="384048" cy="384048"/>
          </a:xfrm>
          <a:prstGeom prst="roundRect">
            <a:avLst>
              <a:gd name="adj" fmla="val 14286"/>
            </a:avLst>
          </a:prstGeom>
          <a:solidFill>
            <a:srgbClr val="1F7A57"/>
          </a:solidFill>
          <a:ln/>
        </p:spPr>
      </p:sp>
      <p:sp>
        <p:nvSpPr>
          <p:cNvPr id="5" name="Text 3"/>
          <p:cNvSpPr/>
          <p:nvPr/>
        </p:nvSpPr>
        <p:spPr>
          <a:xfrm>
            <a:off x="640080" y="2002536"/>
            <a:ext cx="384048" cy="384048"/>
          </a:xfrm>
          <a:prstGeom prst="rect">
            <a:avLst/>
          </a:prstGeom>
          <a:noFill/>
          <a:ln/>
        </p:spPr>
        <p:txBody>
          <a:bodyPr wrap="square" lIns="0" tIns="0" rIns="0" bIns="0" rtlCol="0" anchor="ctr"/>
          <a:lstStyle/>
          <a:p>
            <a:pPr algn="ctr" indent="0" marL="0">
              <a:buNone/>
            </a:pPr>
            <a:r>
              <a:rPr lang="en-US" sz="1200" b="1" dirty="0">
                <a:solidFill>
                  <a:srgbClr val="FFFFFF"/>
                </a:solidFill>
                <a:latin typeface="Courier New" pitchFamily="34" charset="0"/>
                <a:ea typeface="Courier New" pitchFamily="34" charset="-122"/>
                <a:cs typeface="Courier New" pitchFamily="34" charset="-120"/>
              </a:rPr>
              <a:t>01</a:t>
            </a:r>
            <a:endParaRPr lang="en-US" sz="1200" dirty="0"/>
          </a:p>
        </p:txBody>
      </p:sp>
      <p:sp>
        <p:nvSpPr>
          <p:cNvPr id="6" name="Text 4"/>
          <p:cNvSpPr/>
          <p:nvPr/>
        </p:nvSpPr>
        <p:spPr>
          <a:xfrm>
            <a:off x="1188720" y="1892808"/>
            <a:ext cx="4892040" cy="329184"/>
          </a:xfrm>
          <a:prstGeom prst="rect">
            <a:avLst/>
          </a:prstGeom>
          <a:noFill/>
          <a:ln/>
        </p:spPr>
        <p:txBody>
          <a:bodyPr wrap="square" lIns="0" tIns="0" rIns="0" bIns="0" rtlCol="0" anchor="ctr"/>
          <a:lstStyle/>
          <a:p>
            <a:pPr indent="0" marL="0">
              <a:buNone/>
            </a:pPr>
            <a:r>
              <a:rPr lang="en-US" sz="1600" b="1" dirty="0">
                <a:solidFill>
                  <a:srgbClr val="161A17"/>
                </a:solidFill>
                <a:latin typeface="Calibri" pitchFamily="34" charset="0"/>
                <a:ea typeface="Calibri" pitchFamily="34" charset="-122"/>
                <a:cs typeface="Calibri" pitchFamily="34" charset="-120"/>
              </a:rPr>
              <a:t>OCRF spec &amp; asset schema</a:t>
            </a:r>
            <a:endParaRPr lang="en-US" sz="1600" dirty="0"/>
          </a:p>
        </p:txBody>
      </p:sp>
      <p:sp>
        <p:nvSpPr>
          <p:cNvPr id="7" name="Text 5"/>
          <p:cNvSpPr/>
          <p:nvPr/>
        </p:nvSpPr>
        <p:spPr>
          <a:xfrm>
            <a:off x="1188720" y="2240280"/>
            <a:ext cx="4892040" cy="566928"/>
          </a:xfrm>
          <a:prstGeom prst="rect">
            <a:avLst/>
          </a:prstGeom>
          <a:noFill/>
          <a:ln/>
        </p:spPr>
        <p:txBody>
          <a:bodyPr wrap="square" lIns="0" tIns="0" rIns="0" bIns="0" rtlCol="0" anchor="t"/>
          <a:lstStyle/>
          <a:p>
            <a:pPr indent="0" marL="0">
              <a:lnSpc>
                <a:spcPts val="1500"/>
              </a:lnSpc>
              <a:buNone/>
            </a:pPr>
            <a:r>
              <a:rPr lang="en-US" sz="1250" dirty="0">
                <a:solidFill>
                  <a:srgbClr val="363C37"/>
                </a:solidFill>
                <a:latin typeface="Calibri" pitchFamily="34" charset="0"/>
                <a:ea typeface="Calibri" pitchFamily="34" charset="-122"/>
                <a:cs typeface="Calibri" pitchFamily="34" charset="-120"/>
              </a:rPr>
              <a:t>A common vocabulary for assets and exposure.</a:t>
            </a:r>
            <a:endParaRPr lang="en-US" sz="1250" dirty="0"/>
          </a:p>
        </p:txBody>
      </p:sp>
      <p:sp>
        <p:nvSpPr>
          <p:cNvPr id="8" name="Shape 6"/>
          <p:cNvSpPr/>
          <p:nvPr/>
        </p:nvSpPr>
        <p:spPr>
          <a:xfrm>
            <a:off x="6263640" y="2002536"/>
            <a:ext cx="384048" cy="384048"/>
          </a:xfrm>
          <a:prstGeom prst="roundRect">
            <a:avLst>
              <a:gd name="adj" fmla="val 14286"/>
            </a:avLst>
          </a:prstGeom>
          <a:solidFill>
            <a:srgbClr val="1F7A57"/>
          </a:solidFill>
          <a:ln/>
        </p:spPr>
      </p:sp>
      <p:sp>
        <p:nvSpPr>
          <p:cNvPr id="9" name="Text 7"/>
          <p:cNvSpPr/>
          <p:nvPr/>
        </p:nvSpPr>
        <p:spPr>
          <a:xfrm>
            <a:off x="6263640" y="2002536"/>
            <a:ext cx="384048" cy="384048"/>
          </a:xfrm>
          <a:prstGeom prst="rect">
            <a:avLst/>
          </a:prstGeom>
          <a:noFill/>
          <a:ln/>
        </p:spPr>
        <p:txBody>
          <a:bodyPr wrap="square" lIns="0" tIns="0" rIns="0" bIns="0" rtlCol="0" anchor="ctr"/>
          <a:lstStyle/>
          <a:p>
            <a:pPr algn="ctr" indent="0" marL="0">
              <a:buNone/>
            </a:pPr>
            <a:r>
              <a:rPr lang="en-US" sz="1200" b="1" dirty="0">
                <a:solidFill>
                  <a:srgbClr val="FFFFFF"/>
                </a:solidFill>
                <a:latin typeface="Courier New" pitchFamily="34" charset="0"/>
                <a:ea typeface="Courier New" pitchFamily="34" charset="-122"/>
                <a:cs typeface="Courier New" pitchFamily="34" charset="-120"/>
              </a:rPr>
              <a:t>02</a:t>
            </a:r>
            <a:endParaRPr lang="en-US" sz="1200" dirty="0"/>
          </a:p>
        </p:txBody>
      </p:sp>
      <p:sp>
        <p:nvSpPr>
          <p:cNvPr id="10" name="Text 8"/>
          <p:cNvSpPr/>
          <p:nvPr/>
        </p:nvSpPr>
        <p:spPr>
          <a:xfrm>
            <a:off x="6812280" y="1892808"/>
            <a:ext cx="4892040" cy="329184"/>
          </a:xfrm>
          <a:prstGeom prst="rect">
            <a:avLst/>
          </a:prstGeom>
          <a:noFill/>
          <a:ln/>
        </p:spPr>
        <p:txBody>
          <a:bodyPr wrap="square" lIns="0" tIns="0" rIns="0" bIns="0" rtlCol="0" anchor="ctr"/>
          <a:lstStyle/>
          <a:p>
            <a:pPr indent="0" marL="0">
              <a:buNone/>
            </a:pPr>
            <a:r>
              <a:rPr lang="en-US" sz="1600" b="1" dirty="0">
                <a:solidFill>
                  <a:srgbClr val="161A17"/>
                </a:solidFill>
                <a:latin typeface="Calibri" pitchFamily="34" charset="0"/>
                <a:ea typeface="Calibri" pitchFamily="34" charset="-122"/>
                <a:cs typeface="Calibri" pitchFamily="34" charset="-120"/>
              </a:rPr>
              <a:t>Ecofusion reference pipeline</a:t>
            </a:r>
            <a:endParaRPr lang="en-US" sz="1600" dirty="0"/>
          </a:p>
        </p:txBody>
      </p:sp>
      <p:sp>
        <p:nvSpPr>
          <p:cNvPr id="11" name="Text 9"/>
          <p:cNvSpPr/>
          <p:nvPr/>
        </p:nvSpPr>
        <p:spPr>
          <a:xfrm>
            <a:off x="6812280" y="2240280"/>
            <a:ext cx="4892040" cy="566928"/>
          </a:xfrm>
          <a:prstGeom prst="rect">
            <a:avLst/>
          </a:prstGeom>
          <a:noFill/>
          <a:ln/>
        </p:spPr>
        <p:txBody>
          <a:bodyPr wrap="square" lIns="0" tIns="0" rIns="0" bIns="0" rtlCol="0" anchor="t"/>
          <a:lstStyle/>
          <a:p>
            <a:pPr indent="0" marL="0">
              <a:lnSpc>
                <a:spcPts val="1500"/>
              </a:lnSpc>
              <a:buNone/>
            </a:pPr>
            <a:r>
              <a:rPr lang="en-US" sz="1250" dirty="0">
                <a:solidFill>
                  <a:srgbClr val="363C37"/>
                </a:solidFill>
                <a:latin typeface="Calibri" pitchFamily="34" charset="0"/>
                <a:ea typeface="Calibri" pitchFamily="34" charset="-122"/>
                <a:cs typeface="Calibri" pitchFamily="34" charset="-120"/>
              </a:rPr>
              <a:t>End-to-end DataFusion engine, laptop or cluster.</a:t>
            </a:r>
            <a:endParaRPr lang="en-US" sz="1250" dirty="0"/>
          </a:p>
        </p:txBody>
      </p:sp>
      <p:sp>
        <p:nvSpPr>
          <p:cNvPr id="12" name="Shape 10"/>
          <p:cNvSpPr/>
          <p:nvPr/>
        </p:nvSpPr>
        <p:spPr>
          <a:xfrm>
            <a:off x="640080" y="3172968"/>
            <a:ext cx="384048" cy="384048"/>
          </a:xfrm>
          <a:prstGeom prst="roundRect">
            <a:avLst>
              <a:gd name="adj" fmla="val 14286"/>
            </a:avLst>
          </a:prstGeom>
          <a:solidFill>
            <a:srgbClr val="1F7A57"/>
          </a:solidFill>
          <a:ln/>
        </p:spPr>
      </p:sp>
      <p:sp>
        <p:nvSpPr>
          <p:cNvPr id="13" name="Text 11"/>
          <p:cNvSpPr/>
          <p:nvPr/>
        </p:nvSpPr>
        <p:spPr>
          <a:xfrm>
            <a:off x="640080" y="3172968"/>
            <a:ext cx="384048" cy="384048"/>
          </a:xfrm>
          <a:prstGeom prst="rect">
            <a:avLst/>
          </a:prstGeom>
          <a:noFill/>
          <a:ln/>
        </p:spPr>
        <p:txBody>
          <a:bodyPr wrap="square" lIns="0" tIns="0" rIns="0" bIns="0" rtlCol="0" anchor="ctr"/>
          <a:lstStyle/>
          <a:p>
            <a:pPr algn="ctr" indent="0" marL="0">
              <a:buNone/>
            </a:pPr>
            <a:r>
              <a:rPr lang="en-US" sz="1200" b="1" dirty="0">
                <a:solidFill>
                  <a:srgbClr val="FFFFFF"/>
                </a:solidFill>
                <a:latin typeface="Courier New" pitchFamily="34" charset="0"/>
                <a:ea typeface="Courier New" pitchFamily="34" charset="-122"/>
                <a:cs typeface="Courier New" pitchFamily="34" charset="-120"/>
              </a:rPr>
              <a:t>03</a:t>
            </a:r>
            <a:endParaRPr lang="en-US" sz="1200" dirty="0"/>
          </a:p>
        </p:txBody>
      </p:sp>
      <p:sp>
        <p:nvSpPr>
          <p:cNvPr id="14" name="Text 12"/>
          <p:cNvSpPr/>
          <p:nvPr/>
        </p:nvSpPr>
        <p:spPr>
          <a:xfrm>
            <a:off x="1188720" y="3063240"/>
            <a:ext cx="4892040" cy="329184"/>
          </a:xfrm>
          <a:prstGeom prst="rect">
            <a:avLst/>
          </a:prstGeom>
          <a:noFill/>
          <a:ln/>
        </p:spPr>
        <p:txBody>
          <a:bodyPr wrap="square" lIns="0" tIns="0" rIns="0" bIns="0" rtlCol="0" anchor="ctr"/>
          <a:lstStyle/>
          <a:p>
            <a:pPr indent="0" marL="0">
              <a:buNone/>
            </a:pPr>
            <a:r>
              <a:rPr lang="en-US" sz="1600" b="1" dirty="0">
                <a:solidFill>
                  <a:srgbClr val="161A17"/>
                </a:solidFill>
                <a:latin typeface="Calibri" pitchFamily="34" charset="0"/>
                <a:ea typeface="Calibri" pitchFamily="34" charset="-122"/>
                <a:cs typeface="Calibri" pitchFamily="34" charset="-120"/>
              </a:rPr>
              <a:t>Impact-function library</a:t>
            </a:r>
            <a:endParaRPr lang="en-US" sz="1600" dirty="0"/>
          </a:p>
        </p:txBody>
      </p:sp>
      <p:sp>
        <p:nvSpPr>
          <p:cNvPr id="15" name="Text 13"/>
          <p:cNvSpPr/>
          <p:nvPr/>
        </p:nvSpPr>
        <p:spPr>
          <a:xfrm>
            <a:off x="1188720" y="3410712"/>
            <a:ext cx="4892040" cy="566928"/>
          </a:xfrm>
          <a:prstGeom prst="rect">
            <a:avLst/>
          </a:prstGeom>
          <a:noFill/>
          <a:ln/>
        </p:spPr>
        <p:txBody>
          <a:bodyPr wrap="square" lIns="0" tIns="0" rIns="0" bIns="0" rtlCol="0" anchor="t"/>
          <a:lstStyle/>
          <a:p>
            <a:pPr indent="0" marL="0">
              <a:lnSpc>
                <a:spcPts val="1500"/>
              </a:lnSpc>
              <a:buNone/>
            </a:pPr>
            <a:r>
              <a:rPr lang="en-US" sz="1250" dirty="0">
                <a:solidFill>
                  <a:srgbClr val="363C37"/>
                </a:solidFill>
                <a:latin typeface="Calibri" pitchFamily="34" charset="0"/>
                <a:ea typeface="Calibri" pitchFamily="34" charset="-122"/>
                <a:cs typeface="Calibri" pitchFamily="34" charset="-120"/>
              </a:rPr>
              <a:t>Validated functions for common asset-hazard pairs.</a:t>
            </a:r>
            <a:endParaRPr lang="en-US" sz="1250" dirty="0"/>
          </a:p>
        </p:txBody>
      </p:sp>
      <p:sp>
        <p:nvSpPr>
          <p:cNvPr id="16" name="Shape 14"/>
          <p:cNvSpPr/>
          <p:nvPr/>
        </p:nvSpPr>
        <p:spPr>
          <a:xfrm>
            <a:off x="6263640" y="3172968"/>
            <a:ext cx="384048" cy="384048"/>
          </a:xfrm>
          <a:prstGeom prst="roundRect">
            <a:avLst>
              <a:gd name="adj" fmla="val 14286"/>
            </a:avLst>
          </a:prstGeom>
          <a:solidFill>
            <a:srgbClr val="1F7A57"/>
          </a:solidFill>
          <a:ln/>
        </p:spPr>
      </p:sp>
      <p:sp>
        <p:nvSpPr>
          <p:cNvPr id="17" name="Text 15"/>
          <p:cNvSpPr/>
          <p:nvPr/>
        </p:nvSpPr>
        <p:spPr>
          <a:xfrm>
            <a:off x="6263640" y="3172968"/>
            <a:ext cx="384048" cy="384048"/>
          </a:xfrm>
          <a:prstGeom prst="rect">
            <a:avLst/>
          </a:prstGeom>
          <a:noFill/>
          <a:ln/>
        </p:spPr>
        <p:txBody>
          <a:bodyPr wrap="square" lIns="0" tIns="0" rIns="0" bIns="0" rtlCol="0" anchor="ctr"/>
          <a:lstStyle/>
          <a:p>
            <a:pPr algn="ctr" indent="0" marL="0">
              <a:buNone/>
            </a:pPr>
            <a:r>
              <a:rPr lang="en-US" sz="1200" b="1" dirty="0">
                <a:solidFill>
                  <a:srgbClr val="FFFFFF"/>
                </a:solidFill>
                <a:latin typeface="Courier New" pitchFamily="34" charset="0"/>
                <a:ea typeface="Courier New" pitchFamily="34" charset="-122"/>
                <a:cs typeface="Courier New" pitchFamily="34" charset="-120"/>
              </a:rPr>
              <a:t>04</a:t>
            </a:r>
            <a:endParaRPr lang="en-US" sz="1200" dirty="0"/>
          </a:p>
        </p:txBody>
      </p:sp>
      <p:sp>
        <p:nvSpPr>
          <p:cNvPr id="18" name="Text 16"/>
          <p:cNvSpPr/>
          <p:nvPr/>
        </p:nvSpPr>
        <p:spPr>
          <a:xfrm>
            <a:off x="6812280" y="3063240"/>
            <a:ext cx="4892040" cy="329184"/>
          </a:xfrm>
          <a:prstGeom prst="rect">
            <a:avLst/>
          </a:prstGeom>
          <a:noFill/>
          <a:ln/>
        </p:spPr>
        <p:txBody>
          <a:bodyPr wrap="square" lIns="0" tIns="0" rIns="0" bIns="0" rtlCol="0" anchor="ctr"/>
          <a:lstStyle/>
          <a:p>
            <a:pPr indent="0" marL="0">
              <a:buNone/>
            </a:pPr>
            <a:r>
              <a:rPr lang="en-US" sz="1600" b="1" dirty="0">
                <a:solidFill>
                  <a:srgbClr val="161A17"/>
                </a:solidFill>
                <a:latin typeface="Calibri" pitchFamily="34" charset="0"/>
                <a:ea typeface="Calibri" pitchFamily="34" charset="-122"/>
                <a:cs typeface="Calibri" pitchFamily="34" charset="-120"/>
              </a:rPr>
              <a:t>SDK &amp; API clients</a:t>
            </a:r>
            <a:endParaRPr lang="en-US" sz="1600" dirty="0"/>
          </a:p>
        </p:txBody>
      </p:sp>
      <p:sp>
        <p:nvSpPr>
          <p:cNvPr id="19" name="Text 17"/>
          <p:cNvSpPr/>
          <p:nvPr/>
        </p:nvSpPr>
        <p:spPr>
          <a:xfrm>
            <a:off x="6812280" y="3410712"/>
            <a:ext cx="4892040" cy="566928"/>
          </a:xfrm>
          <a:prstGeom prst="rect">
            <a:avLst/>
          </a:prstGeom>
          <a:noFill/>
          <a:ln/>
        </p:spPr>
        <p:txBody>
          <a:bodyPr wrap="square" lIns="0" tIns="0" rIns="0" bIns="0" rtlCol="0" anchor="t"/>
          <a:lstStyle/>
          <a:p>
            <a:pPr indent="0" marL="0">
              <a:lnSpc>
                <a:spcPts val="1500"/>
              </a:lnSpc>
              <a:buNone/>
            </a:pPr>
            <a:r>
              <a:rPr lang="en-US" sz="1250" dirty="0">
                <a:solidFill>
                  <a:srgbClr val="363C37"/>
                </a:solidFill>
                <a:latin typeface="Calibri" pitchFamily="34" charset="0"/>
                <a:ea typeface="Calibri" pitchFamily="34" charset="-122"/>
                <a:cs typeface="Calibri" pitchFamily="34" charset="-120"/>
              </a:rPr>
              <a:t>Permissive Python and R on-ramps to the standard.</a:t>
            </a:r>
            <a:endParaRPr lang="en-US" sz="1250" dirty="0"/>
          </a:p>
        </p:txBody>
      </p:sp>
      <p:sp>
        <p:nvSpPr>
          <p:cNvPr id="20" name="Shape 18"/>
          <p:cNvSpPr/>
          <p:nvPr/>
        </p:nvSpPr>
        <p:spPr>
          <a:xfrm>
            <a:off x="640080" y="4343400"/>
            <a:ext cx="384048" cy="384048"/>
          </a:xfrm>
          <a:prstGeom prst="roundRect">
            <a:avLst>
              <a:gd name="adj" fmla="val 14286"/>
            </a:avLst>
          </a:prstGeom>
          <a:solidFill>
            <a:srgbClr val="1F7A57"/>
          </a:solidFill>
          <a:ln/>
        </p:spPr>
      </p:sp>
      <p:sp>
        <p:nvSpPr>
          <p:cNvPr id="21" name="Text 19"/>
          <p:cNvSpPr/>
          <p:nvPr/>
        </p:nvSpPr>
        <p:spPr>
          <a:xfrm>
            <a:off x="640080" y="4343400"/>
            <a:ext cx="384048" cy="384048"/>
          </a:xfrm>
          <a:prstGeom prst="rect">
            <a:avLst/>
          </a:prstGeom>
          <a:noFill/>
          <a:ln/>
        </p:spPr>
        <p:txBody>
          <a:bodyPr wrap="square" lIns="0" tIns="0" rIns="0" bIns="0" rtlCol="0" anchor="ctr"/>
          <a:lstStyle/>
          <a:p>
            <a:pPr algn="ctr" indent="0" marL="0">
              <a:buNone/>
            </a:pPr>
            <a:r>
              <a:rPr lang="en-US" sz="1200" b="1" dirty="0">
                <a:solidFill>
                  <a:srgbClr val="FFFFFF"/>
                </a:solidFill>
                <a:latin typeface="Courier New" pitchFamily="34" charset="0"/>
                <a:ea typeface="Courier New" pitchFamily="34" charset="-122"/>
                <a:cs typeface="Courier New" pitchFamily="34" charset="-120"/>
              </a:rPr>
              <a:t>05</a:t>
            </a:r>
            <a:endParaRPr lang="en-US" sz="1200" dirty="0"/>
          </a:p>
        </p:txBody>
      </p:sp>
      <p:sp>
        <p:nvSpPr>
          <p:cNvPr id="22" name="Text 20"/>
          <p:cNvSpPr/>
          <p:nvPr/>
        </p:nvSpPr>
        <p:spPr>
          <a:xfrm>
            <a:off x="1188720" y="4233672"/>
            <a:ext cx="4892040" cy="329184"/>
          </a:xfrm>
          <a:prstGeom prst="rect">
            <a:avLst/>
          </a:prstGeom>
          <a:noFill/>
          <a:ln/>
        </p:spPr>
        <p:txBody>
          <a:bodyPr wrap="square" lIns="0" tIns="0" rIns="0" bIns="0" rtlCol="0" anchor="ctr"/>
          <a:lstStyle/>
          <a:p>
            <a:pPr indent="0" marL="0">
              <a:buNone/>
            </a:pPr>
            <a:r>
              <a:rPr lang="en-US" sz="1600" b="1" dirty="0">
                <a:solidFill>
                  <a:srgbClr val="161A17"/>
                </a:solidFill>
                <a:latin typeface="Calibri" pitchFamily="34" charset="0"/>
                <a:ea typeface="Calibri" pitchFamily="34" charset="-122"/>
                <a:cs typeface="Calibri" pitchFamily="34" charset="-120"/>
              </a:rPr>
              <a:t>Sample notebooks</a:t>
            </a:r>
            <a:endParaRPr lang="en-US" sz="1600" dirty="0"/>
          </a:p>
        </p:txBody>
      </p:sp>
      <p:sp>
        <p:nvSpPr>
          <p:cNvPr id="23" name="Text 21"/>
          <p:cNvSpPr/>
          <p:nvPr/>
        </p:nvSpPr>
        <p:spPr>
          <a:xfrm>
            <a:off x="1188720" y="4581144"/>
            <a:ext cx="4892040" cy="566928"/>
          </a:xfrm>
          <a:prstGeom prst="rect">
            <a:avLst/>
          </a:prstGeom>
          <a:noFill/>
          <a:ln/>
        </p:spPr>
        <p:txBody>
          <a:bodyPr wrap="square" lIns="0" tIns="0" rIns="0" bIns="0" rtlCol="0" anchor="t"/>
          <a:lstStyle/>
          <a:p>
            <a:pPr indent="0" marL="0">
              <a:lnSpc>
                <a:spcPts val="1500"/>
              </a:lnSpc>
              <a:buNone/>
            </a:pPr>
            <a:r>
              <a:rPr lang="en-US" sz="1250" dirty="0">
                <a:solidFill>
                  <a:srgbClr val="363C37"/>
                </a:solidFill>
                <a:latin typeface="Calibri" pitchFamily="34" charset="0"/>
                <a:ea typeface="Calibri" pitchFamily="34" charset="-122"/>
                <a:cs typeface="Calibri" pitchFamily="34" charset="-120"/>
              </a:rPr>
              <a:t>Portfolio analysis, sensitivity tests, regulatory submissions.</a:t>
            </a:r>
            <a:endParaRPr lang="en-US" sz="1250" dirty="0"/>
          </a:p>
        </p:txBody>
      </p:sp>
      <p:sp>
        <p:nvSpPr>
          <p:cNvPr id="24" name="Shape 22"/>
          <p:cNvSpPr/>
          <p:nvPr/>
        </p:nvSpPr>
        <p:spPr>
          <a:xfrm>
            <a:off x="6263640" y="4343400"/>
            <a:ext cx="384048" cy="384048"/>
          </a:xfrm>
          <a:prstGeom prst="roundRect">
            <a:avLst>
              <a:gd name="adj" fmla="val 14286"/>
            </a:avLst>
          </a:prstGeom>
          <a:solidFill>
            <a:srgbClr val="1F7A57"/>
          </a:solidFill>
          <a:ln/>
        </p:spPr>
      </p:sp>
      <p:sp>
        <p:nvSpPr>
          <p:cNvPr id="25" name="Text 23"/>
          <p:cNvSpPr/>
          <p:nvPr/>
        </p:nvSpPr>
        <p:spPr>
          <a:xfrm>
            <a:off x="6263640" y="4343400"/>
            <a:ext cx="384048" cy="384048"/>
          </a:xfrm>
          <a:prstGeom prst="rect">
            <a:avLst/>
          </a:prstGeom>
          <a:noFill/>
          <a:ln/>
        </p:spPr>
        <p:txBody>
          <a:bodyPr wrap="square" lIns="0" tIns="0" rIns="0" bIns="0" rtlCol="0" anchor="ctr"/>
          <a:lstStyle/>
          <a:p>
            <a:pPr algn="ctr" indent="0" marL="0">
              <a:buNone/>
            </a:pPr>
            <a:r>
              <a:rPr lang="en-US" sz="1200" b="1" dirty="0">
                <a:solidFill>
                  <a:srgbClr val="FFFFFF"/>
                </a:solidFill>
                <a:latin typeface="Courier New" pitchFamily="34" charset="0"/>
                <a:ea typeface="Courier New" pitchFamily="34" charset="-122"/>
                <a:cs typeface="Courier New" pitchFamily="34" charset="-120"/>
              </a:rPr>
              <a:t>06</a:t>
            </a:r>
            <a:endParaRPr lang="en-US" sz="1200" dirty="0"/>
          </a:p>
        </p:txBody>
      </p:sp>
      <p:sp>
        <p:nvSpPr>
          <p:cNvPr id="26" name="Text 24"/>
          <p:cNvSpPr/>
          <p:nvPr/>
        </p:nvSpPr>
        <p:spPr>
          <a:xfrm>
            <a:off x="6812280" y="4233672"/>
            <a:ext cx="4892040" cy="329184"/>
          </a:xfrm>
          <a:prstGeom prst="rect">
            <a:avLst/>
          </a:prstGeom>
          <a:noFill/>
          <a:ln/>
        </p:spPr>
        <p:txBody>
          <a:bodyPr wrap="square" lIns="0" tIns="0" rIns="0" bIns="0" rtlCol="0" anchor="ctr"/>
          <a:lstStyle/>
          <a:p>
            <a:pPr indent="0" marL="0">
              <a:buNone/>
            </a:pPr>
            <a:r>
              <a:rPr lang="en-US" sz="1600" b="1" dirty="0">
                <a:solidFill>
                  <a:srgbClr val="161A17"/>
                </a:solidFill>
                <a:latin typeface="Calibri" pitchFamily="34" charset="0"/>
                <a:ea typeface="Calibri" pitchFamily="34" charset="-122"/>
                <a:cs typeface="Calibri" pitchFamily="34" charset="-120"/>
              </a:rPr>
              <a:t>Conformance test suite</a:t>
            </a:r>
            <a:endParaRPr lang="en-US" sz="1600" dirty="0"/>
          </a:p>
        </p:txBody>
      </p:sp>
      <p:sp>
        <p:nvSpPr>
          <p:cNvPr id="27" name="Text 25"/>
          <p:cNvSpPr/>
          <p:nvPr/>
        </p:nvSpPr>
        <p:spPr>
          <a:xfrm>
            <a:off x="6812280" y="4581144"/>
            <a:ext cx="4892040" cy="566928"/>
          </a:xfrm>
          <a:prstGeom prst="rect">
            <a:avLst/>
          </a:prstGeom>
          <a:noFill/>
          <a:ln/>
        </p:spPr>
        <p:txBody>
          <a:bodyPr wrap="square" lIns="0" tIns="0" rIns="0" bIns="0" rtlCol="0" anchor="t"/>
          <a:lstStyle/>
          <a:p>
            <a:pPr indent="0" marL="0">
              <a:lnSpc>
                <a:spcPts val="1500"/>
              </a:lnSpc>
              <a:buNone/>
            </a:pPr>
            <a:r>
              <a:rPr lang="en-US" sz="1250" dirty="0">
                <a:solidFill>
                  <a:srgbClr val="363C37"/>
                </a:solidFill>
                <a:latin typeface="Calibri" pitchFamily="34" charset="0"/>
                <a:ea typeface="Calibri" pitchFamily="34" charset="-122"/>
                <a:cs typeface="Calibri" pitchFamily="34" charset="-120"/>
              </a:rPr>
              <a:t>What an implementation must pass, so outputs compare.</a:t>
            </a:r>
            <a:endParaRPr lang="en-US" sz="1250" dirty="0"/>
          </a:p>
        </p:txBody>
      </p:sp>
      <p:sp>
        <p:nvSpPr>
          <p:cNvPr id="28" name="Shape 26"/>
          <p:cNvSpPr/>
          <p:nvPr/>
        </p:nvSpPr>
        <p:spPr>
          <a:xfrm>
            <a:off x="640080" y="5513832"/>
            <a:ext cx="384048" cy="384048"/>
          </a:xfrm>
          <a:prstGeom prst="roundRect">
            <a:avLst>
              <a:gd name="adj" fmla="val 14286"/>
            </a:avLst>
          </a:prstGeom>
          <a:solidFill>
            <a:srgbClr val="1F7A57"/>
          </a:solidFill>
          <a:ln/>
        </p:spPr>
      </p:sp>
      <p:sp>
        <p:nvSpPr>
          <p:cNvPr id="29" name="Text 27"/>
          <p:cNvSpPr/>
          <p:nvPr/>
        </p:nvSpPr>
        <p:spPr>
          <a:xfrm>
            <a:off x="640080" y="5513832"/>
            <a:ext cx="384048" cy="384048"/>
          </a:xfrm>
          <a:prstGeom prst="rect">
            <a:avLst/>
          </a:prstGeom>
          <a:noFill/>
          <a:ln/>
        </p:spPr>
        <p:txBody>
          <a:bodyPr wrap="square" lIns="0" tIns="0" rIns="0" bIns="0" rtlCol="0" anchor="ctr"/>
          <a:lstStyle/>
          <a:p>
            <a:pPr algn="ctr" indent="0" marL="0">
              <a:buNone/>
            </a:pPr>
            <a:r>
              <a:rPr lang="en-US" sz="1200" b="1" dirty="0">
                <a:solidFill>
                  <a:srgbClr val="FFFFFF"/>
                </a:solidFill>
                <a:latin typeface="Courier New" pitchFamily="34" charset="0"/>
                <a:ea typeface="Courier New" pitchFamily="34" charset="-122"/>
                <a:cs typeface="Courier New" pitchFamily="34" charset="-120"/>
              </a:rPr>
              <a:t>07</a:t>
            </a:r>
            <a:endParaRPr lang="en-US" sz="1200" dirty="0"/>
          </a:p>
        </p:txBody>
      </p:sp>
      <p:sp>
        <p:nvSpPr>
          <p:cNvPr id="30" name="Text 28"/>
          <p:cNvSpPr/>
          <p:nvPr/>
        </p:nvSpPr>
        <p:spPr>
          <a:xfrm>
            <a:off x="1188720" y="5404104"/>
            <a:ext cx="4892040" cy="329184"/>
          </a:xfrm>
          <a:prstGeom prst="rect">
            <a:avLst/>
          </a:prstGeom>
          <a:noFill/>
          <a:ln/>
        </p:spPr>
        <p:txBody>
          <a:bodyPr wrap="square" lIns="0" tIns="0" rIns="0" bIns="0" rtlCol="0" anchor="ctr"/>
          <a:lstStyle/>
          <a:p>
            <a:pPr indent="0" marL="0">
              <a:buNone/>
            </a:pPr>
            <a:r>
              <a:rPr lang="en-US" sz="1600" b="1" dirty="0">
                <a:solidFill>
                  <a:srgbClr val="161A17"/>
                </a:solidFill>
                <a:latin typeface="Calibri" pitchFamily="34" charset="0"/>
                <a:ea typeface="Calibri" pitchFamily="34" charset="-122"/>
                <a:cs typeface="Calibri" pitchFamily="34" charset="-120"/>
              </a:rPr>
              <a:t>Documentation</a:t>
            </a:r>
            <a:endParaRPr lang="en-US" sz="1600" dirty="0"/>
          </a:p>
        </p:txBody>
      </p:sp>
      <p:sp>
        <p:nvSpPr>
          <p:cNvPr id="31" name="Text 29"/>
          <p:cNvSpPr/>
          <p:nvPr/>
        </p:nvSpPr>
        <p:spPr>
          <a:xfrm>
            <a:off x="1188720" y="5751576"/>
            <a:ext cx="4892040" cy="566928"/>
          </a:xfrm>
          <a:prstGeom prst="rect">
            <a:avLst/>
          </a:prstGeom>
          <a:noFill/>
          <a:ln/>
        </p:spPr>
        <p:txBody>
          <a:bodyPr wrap="square" lIns="0" tIns="0" rIns="0" bIns="0" rtlCol="0" anchor="t"/>
          <a:lstStyle/>
          <a:p>
            <a:pPr indent="0" marL="0">
              <a:lnSpc>
                <a:spcPts val="1500"/>
              </a:lnSpc>
              <a:buNone/>
            </a:pPr>
            <a:r>
              <a:rPr lang="en-US" sz="1250" dirty="0">
                <a:solidFill>
                  <a:srgbClr val="363C37"/>
                </a:solidFill>
                <a:latin typeface="Calibri" pitchFamily="34" charset="0"/>
                <a:ea typeface="Calibri" pitchFamily="34" charset="-122"/>
                <a:cs typeface="Calibri" pitchFamily="34" charset="-120"/>
              </a:rPr>
              <a:t>Workflows, uncertainty explainers, regulatory mapping.</a:t>
            </a:r>
            <a:endParaRPr lang="en-US" sz="1250" dirty="0"/>
          </a:p>
        </p:txBody>
      </p:sp>
      <p:sp>
        <p:nvSpPr>
          <p:cNvPr id="32" name="Shape 30"/>
          <p:cNvSpPr/>
          <p:nvPr/>
        </p:nvSpPr>
        <p:spPr>
          <a:xfrm>
            <a:off x="6263640" y="5513832"/>
            <a:ext cx="384048" cy="384048"/>
          </a:xfrm>
          <a:prstGeom prst="roundRect">
            <a:avLst>
              <a:gd name="adj" fmla="val 14286"/>
            </a:avLst>
          </a:prstGeom>
          <a:solidFill>
            <a:srgbClr val="1F7A57"/>
          </a:solidFill>
          <a:ln/>
        </p:spPr>
      </p:sp>
      <p:sp>
        <p:nvSpPr>
          <p:cNvPr id="33" name="Text 31"/>
          <p:cNvSpPr/>
          <p:nvPr/>
        </p:nvSpPr>
        <p:spPr>
          <a:xfrm>
            <a:off x="6263640" y="5513832"/>
            <a:ext cx="384048" cy="384048"/>
          </a:xfrm>
          <a:prstGeom prst="rect">
            <a:avLst/>
          </a:prstGeom>
          <a:noFill/>
          <a:ln/>
        </p:spPr>
        <p:txBody>
          <a:bodyPr wrap="square" lIns="0" tIns="0" rIns="0" bIns="0" rtlCol="0" anchor="ctr"/>
          <a:lstStyle/>
          <a:p>
            <a:pPr algn="ctr" indent="0" marL="0">
              <a:buNone/>
            </a:pPr>
            <a:r>
              <a:rPr lang="en-US" sz="1200" b="1" dirty="0">
                <a:solidFill>
                  <a:srgbClr val="FFFFFF"/>
                </a:solidFill>
                <a:latin typeface="Courier New" pitchFamily="34" charset="0"/>
                <a:ea typeface="Courier New" pitchFamily="34" charset="-122"/>
                <a:cs typeface="Courier New" pitchFamily="34" charset="-120"/>
              </a:rPr>
              <a:t>08</a:t>
            </a:r>
            <a:endParaRPr lang="en-US" sz="1200" dirty="0"/>
          </a:p>
        </p:txBody>
      </p:sp>
      <p:sp>
        <p:nvSpPr>
          <p:cNvPr id="34" name="Text 32"/>
          <p:cNvSpPr/>
          <p:nvPr/>
        </p:nvSpPr>
        <p:spPr>
          <a:xfrm>
            <a:off x="6812280" y="5404104"/>
            <a:ext cx="4892040" cy="329184"/>
          </a:xfrm>
          <a:prstGeom prst="rect">
            <a:avLst/>
          </a:prstGeom>
          <a:noFill/>
          <a:ln/>
        </p:spPr>
        <p:txBody>
          <a:bodyPr wrap="square" lIns="0" tIns="0" rIns="0" bIns="0" rtlCol="0" anchor="ctr"/>
          <a:lstStyle/>
          <a:p>
            <a:pPr indent="0" marL="0">
              <a:buNone/>
            </a:pPr>
            <a:r>
              <a:rPr lang="en-US" sz="1600" b="1" dirty="0">
                <a:solidFill>
                  <a:srgbClr val="161A17"/>
                </a:solidFill>
                <a:latin typeface="Calibri" pitchFamily="34" charset="0"/>
                <a:ea typeface="Calibri" pitchFamily="34" charset="-122"/>
                <a:cs typeface="Calibri" pitchFamily="34" charset="-120"/>
              </a:rPr>
              <a:t>Multi-hazard stress testing</a:t>
            </a:r>
            <a:endParaRPr lang="en-US" sz="1600" dirty="0"/>
          </a:p>
        </p:txBody>
      </p:sp>
      <p:sp>
        <p:nvSpPr>
          <p:cNvPr id="35" name="Text 33"/>
          <p:cNvSpPr/>
          <p:nvPr/>
        </p:nvSpPr>
        <p:spPr>
          <a:xfrm>
            <a:off x="6812280" y="5751576"/>
            <a:ext cx="4892040" cy="566928"/>
          </a:xfrm>
          <a:prstGeom prst="rect">
            <a:avLst/>
          </a:prstGeom>
          <a:noFill/>
          <a:ln/>
        </p:spPr>
        <p:txBody>
          <a:bodyPr wrap="square" lIns="0" tIns="0" rIns="0" bIns="0" rtlCol="0" anchor="t"/>
          <a:lstStyle/>
          <a:p>
            <a:pPr indent="0" marL="0">
              <a:lnSpc>
                <a:spcPts val="1500"/>
              </a:lnSpc>
              <a:buNone/>
            </a:pPr>
            <a:r>
              <a:rPr lang="en-US" sz="1250" dirty="0">
                <a:solidFill>
                  <a:srgbClr val="363C37"/>
                </a:solidFill>
                <a:latin typeface="Calibri" pitchFamily="34" charset="0"/>
                <a:ea typeface="Calibri" pitchFamily="34" charset="-122"/>
                <a:cs typeface="Calibri" pitchFamily="34" charset="-120"/>
              </a:rPr>
              <a:t>Exposure to several correlated hazards at once.</a:t>
            </a:r>
            <a:endParaRPr lang="en-US" sz="12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6F2EA"/>
        </a:solidFill>
      </p:bgPr>
    </p:bg>
    <p:spTree>
      <p:nvGrpSpPr>
        <p:cNvPr id="1" name=""/>
        <p:cNvGrpSpPr/>
        <p:nvPr/>
      </p:nvGrpSpPr>
      <p:grpSpPr>
        <a:xfrm>
          <a:off x="0" y="0"/>
          <a:ext cx="0" cy="0"/>
          <a:chOff x="0" y="0"/>
          <a:chExt cx="0" cy="0"/>
        </a:xfrm>
      </p:grpSpPr>
      <p:pic>
        <p:nvPicPr>
          <p:cNvPr id="2" name="Image 0" descr="/home/claude/why.jpg">    </p:cNvPr>
          <p:cNvPicPr>
            <a:picLocks noChangeAspect="1"/>
          </p:cNvPicPr>
          <p:nvPr/>
        </p:nvPicPr>
        <p:blipFill>
          <a:blip r:embed="rId1"/>
          <a:srcRect l="0" r="0" t="0" b="0"/>
          <a:stretch/>
        </p:blipFill>
        <p:spPr>
          <a:xfrm>
            <a:off x="0" y="0"/>
            <a:ext cx="4023360" cy="6858000"/>
          </a:xfrm>
          <a:prstGeom prst="rect">
            <a:avLst/>
          </a:prstGeom>
        </p:spPr>
      </p:pic>
      <p:sp>
        <p:nvSpPr>
          <p:cNvPr id="3" name="Text 0"/>
          <p:cNvSpPr/>
          <p:nvPr/>
        </p:nvSpPr>
        <p:spPr>
          <a:xfrm>
            <a:off x="137160" y="6528816"/>
            <a:ext cx="3794760" cy="274320"/>
          </a:xfrm>
          <a:prstGeom prst="rect">
            <a:avLst/>
          </a:prstGeom>
          <a:noFill/>
          <a:ln/>
        </p:spPr>
        <p:txBody>
          <a:bodyPr wrap="square" lIns="0" tIns="0" rIns="0" bIns="0" rtlCol="0" anchor="ctr"/>
          <a:lstStyle/>
          <a:p>
            <a:pPr indent="0" marL="0">
              <a:buNone/>
            </a:pPr>
            <a:r>
              <a:rPr lang="en-US" sz="600" b="1" dirty="0">
                <a:solidFill>
                  <a:srgbClr val="161A17"/>
                </a:solidFill>
                <a:latin typeface="Courier New" pitchFamily="34" charset="0"/>
                <a:ea typeface="Courier New" pitchFamily="34" charset="-122"/>
                <a:cs typeface="Courier New" pitchFamily="34" charset="-120"/>
              </a:rPr>
              <a:t>© Edward Burtynsky, courtesy Nicholas Metivier Gallery, Toronto</a:t>
            </a:r>
            <a:endParaRPr lang="en-US" sz="600" dirty="0"/>
          </a:p>
        </p:txBody>
      </p:sp>
      <p:sp>
        <p:nvSpPr>
          <p:cNvPr id="4" name="Text 1"/>
          <p:cNvSpPr/>
          <p:nvPr/>
        </p:nvSpPr>
        <p:spPr>
          <a:xfrm>
            <a:off x="4526280" y="502920"/>
            <a:ext cx="8229600" cy="292608"/>
          </a:xfrm>
          <a:prstGeom prst="rect">
            <a:avLst/>
          </a:prstGeom>
          <a:noFill/>
          <a:ln/>
        </p:spPr>
        <p:txBody>
          <a:bodyPr wrap="square" lIns="0" tIns="0" rIns="0" bIns="0" rtlCol="0" anchor="ctr"/>
          <a:lstStyle/>
          <a:p>
            <a:pPr indent="0" marL="0">
              <a:buNone/>
            </a:pPr>
            <a:r>
              <a:rPr lang="en-US" sz="1200" b="1" spc="200" kern="0" dirty="0">
                <a:solidFill>
                  <a:srgbClr val="114A35"/>
                </a:solidFill>
                <a:latin typeface="Courier New" pitchFamily="34" charset="0"/>
                <a:ea typeface="Courier New" pitchFamily="34" charset="-122"/>
                <a:cs typeface="Courier New" pitchFamily="34" charset="-120"/>
              </a:rPr>
              <a:t>WHAT YOU CAN BUILD</a:t>
            </a:r>
            <a:endParaRPr lang="en-US" sz="1200" dirty="0"/>
          </a:p>
        </p:txBody>
      </p:sp>
      <p:sp>
        <p:nvSpPr>
          <p:cNvPr id="5" name="Text 2"/>
          <p:cNvSpPr/>
          <p:nvPr/>
        </p:nvSpPr>
        <p:spPr>
          <a:xfrm>
            <a:off x="4526280" y="868680"/>
            <a:ext cx="7132320" cy="731520"/>
          </a:xfrm>
          <a:prstGeom prst="rect">
            <a:avLst/>
          </a:prstGeom>
          <a:noFill/>
          <a:ln/>
        </p:spPr>
        <p:txBody>
          <a:bodyPr wrap="square" lIns="0" tIns="0" rIns="0" bIns="0" rtlCol="0" anchor="ctr"/>
          <a:lstStyle/>
          <a:p>
            <a:pPr indent="0" marL="0">
              <a:buNone/>
            </a:pPr>
            <a:r>
              <a:rPr lang="en-US" sz="2900" b="1" dirty="0">
                <a:solidFill>
                  <a:srgbClr val="161A17"/>
                </a:solidFill>
                <a:latin typeface="Calibri" pitchFamily="34" charset="0"/>
                <a:ea typeface="Calibri" pitchFamily="34" charset="-122"/>
                <a:cs typeface="Calibri" pitchFamily="34" charset="-120"/>
              </a:rPr>
              <a:t>Real questions, answered in an afternoon.</a:t>
            </a:r>
            <a:endParaRPr lang="en-US" sz="2900" dirty="0"/>
          </a:p>
        </p:txBody>
      </p:sp>
      <p:sp>
        <p:nvSpPr>
          <p:cNvPr id="6" name="Shape 3"/>
          <p:cNvSpPr/>
          <p:nvPr/>
        </p:nvSpPr>
        <p:spPr>
          <a:xfrm>
            <a:off x="4526280" y="1828800"/>
            <a:ext cx="7086600" cy="1024128"/>
          </a:xfrm>
          <a:prstGeom prst="roundRect">
            <a:avLst>
              <a:gd name="adj" fmla="val 6250"/>
            </a:avLst>
          </a:prstGeom>
          <a:solidFill>
            <a:srgbClr val="FBF8F2"/>
          </a:solidFill>
          <a:ln w="9525">
            <a:solidFill>
              <a:srgbClr val="E4DDCF"/>
            </a:solidFill>
            <a:prstDash val="solid"/>
          </a:ln>
        </p:spPr>
      </p:sp>
      <p:sp>
        <p:nvSpPr>
          <p:cNvPr id="7" name="Text 4"/>
          <p:cNvSpPr/>
          <p:nvPr/>
        </p:nvSpPr>
        <p:spPr>
          <a:xfrm>
            <a:off x="4754880" y="1920240"/>
            <a:ext cx="6675120" cy="310896"/>
          </a:xfrm>
          <a:prstGeom prst="rect">
            <a:avLst/>
          </a:prstGeom>
          <a:noFill/>
          <a:ln/>
        </p:spPr>
        <p:txBody>
          <a:bodyPr wrap="square" lIns="0" tIns="0" rIns="0" bIns="0" rtlCol="0" anchor="ctr"/>
          <a:lstStyle/>
          <a:p>
            <a:pPr indent="0" marL="0">
              <a:buNone/>
            </a:pPr>
            <a:r>
              <a:rPr lang="en-US" sz="1550" b="1" dirty="0">
                <a:solidFill>
                  <a:srgbClr val="161A17"/>
                </a:solidFill>
                <a:latin typeface="Calibri" pitchFamily="34" charset="0"/>
                <a:ea typeface="Calibri" pitchFamily="34" charset="-122"/>
                <a:cs typeface="Calibri" pitchFamily="34" charset="-120"/>
              </a:rPr>
              <a:t>See your real exposure</a:t>
            </a:r>
            <a:endParaRPr lang="en-US" sz="1550" dirty="0"/>
          </a:p>
        </p:txBody>
      </p:sp>
      <p:sp>
        <p:nvSpPr>
          <p:cNvPr id="8" name="Text 5"/>
          <p:cNvSpPr/>
          <p:nvPr/>
        </p:nvSpPr>
        <p:spPr>
          <a:xfrm>
            <a:off x="4754880" y="2240280"/>
            <a:ext cx="6675120" cy="548640"/>
          </a:xfrm>
          <a:prstGeom prst="rect">
            <a:avLst/>
          </a:prstGeom>
          <a:noFill/>
          <a:ln/>
        </p:spPr>
        <p:txBody>
          <a:bodyPr wrap="square" lIns="0" tIns="0" rIns="0" bIns="0" rtlCol="0" anchor="t"/>
          <a:lstStyle/>
          <a:p>
            <a:pPr indent="0" marL="0">
              <a:lnSpc>
                <a:spcPts val="1500"/>
              </a:lnSpc>
              <a:buNone/>
            </a:pPr>
            <a:r>
              <a:rPr lang="en-US" sz="1200" dirty="0">
                <a:solidFill>
                  <a:srgbClr val="363C37"/>
                </a:solidFill>
                <a:latin typeface="Calibri" pitchFamily="34" charset="0"/>
                <a:ea typeface="Calibri" pitchFamily="34" charset="-122"/>
                <a:cs typeface="Calibri" pitchFamily="34" charset="-120"/>
              </a:rPr>
              <a:t>Load asset or loan-book addresses; the twin geolocates them and returns flood, heat, and wildfire exposure for the assets you actually hold.</a:t>
            </a:r>
            <a:endParaRPr lang="en-US" sz="1200" dirty="0"/>
          </a:p>
        </p:txBody>
      </p:sp>
      <p:sp>
        <p:nvSpPr>
          <p:cNvPr id="9" name="Shape 6"/>
          <p:cNvSpPr/>
          <p:nvPr/>
        </p:nvSpPr>
        <p:spPr>
          <a:xfrm>
            <a:off x="4526280" y="2999232"/>
            <a:ext cx="7086600" cy="1024128"/>
          </a:xfrm>
          <a:prstGeom prst="roundRect">
            <a:avLst>
              <a:gd name="adj" fmla="val 6250"/>
            </a:avLst>
          </a:prstGeom>
          <a:solidFill>
            <a:srgbClr val="FBF8F2"/>
          </a:solidFill>
          <a:ln w="9525">
            <a:solidFill>
              <a:srgbClr val="E4DDCF"/>
            </a:solidFill>
            <a:prstDash val="solid"/>
          </a:ln>
        </p:spPr>
      </p:sp>
      <p:sp>
        <p:nvSpPr>
          <p:cNvPr id="10" name="Text 7"/>
          <p:cNvSpPr/>
          <p:nvPr/>
        </p:nvSpPr>
        <p:spPr>
          <a:xfrm>
            <a:off x="4754880" y="3090672"/>
            <a:ext cx="6675120" cy="310896"/>
          </a:xfrm>
          <a:prstGeom prst="rect">
            <a:avLst/>
          </a:prstGeom>
          <a:noFill/>
          <a:ln/>
        </p:spPr>
        <p:txBody>
          <a:bodyPr wrap="square" lIns="0" tIns="0" rIns="0" bIns="0" rtlCol="0" anchor="ctr"/>
          <a:lstStyle/>
          <a:p>
            <a:pPr indent="0" marL="0">
              <a:buNone/>
            </a:pPr>
            <a:r>
              <a:rPr lang="en-US" sz="1550" b="1" dirty="0">
                <a:solidFill>
                  <a:srgbClr val="161A17"/>
                </a:solidFill>
                <a:latin typeface="Calibri" pitchFamily="34" charset="0"/>
                <a:ea typeface="Calibri" pitchFamily="34" charset="-122"/>
                <a:cs typeface="Calibri" pitchFamily="34" charset="-120"/>
              </a:rPr>
              <a:t>Stand up a CMIP7 stress test</a:t>
            </a:r>
            <a:endParaRPr lang="en-US" sz="1550" dirty="0"/>
          </a:p>
        </p:txBody>
      </p:sp>
      <p:sp>
        <p:nvSpPr>
          <p:cNvPr id="11" name="Text 8"/>
          <p:cNvSpPr/>
          <p:nvPr/>
        </p:nvSpPr>
        <p:spPr>
          <a:xfrm>
            <a:off x="4754880" y="3410712"/>
            <a:ext cx="6675120" cy="548640"/>
          </a:xfrm>
          <a:prstGeom prst="rect">
            <a:avLst/>
          </a:prstGeom>
          <a:noFill/>
          <a:ln/>
        </p:spPr>
        <p:txBody>
          <a:bodyPr wrap="square" lIns="0" tIns="0" rIns="0" bIns="0" rtlCol="0" anchor="t"/>
          <a:lstStyle/>
          <a:p>
            <a:pPr indent="0" marL="0">
              <a:lnSpc>
                <a:spcPts val="1500"/>
              </a:lnSpc>
              <a:buNone/>
            </a:pPr>
            <a:r>
              <a:rPr lang="en-US" sz="1200" dirty="0">
                <a:solidFill>
                  <a:srgbClr val="363C37"/>
                </a:solidFill>
                <a:latin typeface="Calibri" pitchFamily="34" charset="0"/>
                <a:ea typeface="Calibri" pitchFamily="34" charset="-122"/>
                <a:cs typeface="Calibri" pitchFamily="34" charset="-120"/>
              </a:rPr>
              <a:t>Stochastic, multi-pathway, thousands of scenarios, in a structure a supervisor can read and an auditor can follow.</a:t>
            </a:r>
            <a:endParaRPr lang="en-US" sz="1200" dirty="0"/>
          </a:p>
        </p:txBody>
      </p:sp>
      <p:sp>
        <p:nvSpPr>
          <p:cNvPr id="12" name="Shape 9"/>
          <p:cNvSpPr/>
          <p:nvPr/>
        </p:nvSpPr>
        <p:spPr>
          <a:xfrm>
            <a:off x="4526280" y="4169664"/>
            <a:ext cx="7086600" cy="1024128"/>
          </a:xfrm>
          <a:prstGeom prst="roundRect">
            <a:avLst>
              <a:gd name="adj" fmla="val 6250"/>
            </a:avLst>
          </a:prstGeom>
          <a:solidFill>
            <a:srgbClr val="FBF8F2"/>
          </a:solidFill>
          <a:ln w="9525">
            <a:solidFill>
              <a:srgbClr val="E4DDCF"/>
            </a:solidFill>
            <a:prstDash val="solid"/>
          </a:ln>
        </p:spPr>
      </p:sp>
      <p:sp>
        <p:nvSpPr>
          <p:cNvPr id="13" name="Text 10"/>
          <p:cNvSpPr/>
          <p:nvPr/>
        </p:nvSpPr>
        <p:spPr>
          <a:xfrm>
            <a:off x="4754880" y="4261104"/>
            <a:ext cx="6675120" cy="310896"/>
          </a:xfrm>
          <a:prstGeom prst="rect">
            <a:avLst/>
          </a:prstGeom>
          <a:noFill/>
          <a:ln/>
        </p:spPr>
        <p:txBody>
          <a:bodyPr wrap="square" lIns="0" tIns="0" rIns="0" bIns="0" rtlCol="0" anchor="ctr"/>
          <a:lstStyle/>
          <a:p>
            <a:pPr indent="0" marL="0">
              <a:buNone/>
            </a:pPr>
            <a:r>
              <a:rPr lang="en-US" sz="1550" b="1" dirty="0">
                <a:solidFill>
                  <a:srgbClr val="161A17"/>
                </a:solidFill>
                <a:latin typeface="Calibri" pitchFamily="34" charset="0"/>
                <a:ea typeface="Calibri" pitchFamily="34" charset="-122"/>
                <a:cs typeface="Calibri" pitchFamily="34" charset="-120"/>
              </a:rPr>
              <a:t>Bring your own data</a:t>
            </a:r>
            <a:endParaRPr lang="en-US" sz="1550" dirty="0"/>
          </a:p>
        </p:txBody>
      </p:sp>
      <p:sp>
        <p:nvSpPr>
          <p:cNvPr id="14" name="Text 11"/>
          <p:cNvSpPr/>
          <p:nvPr/>
        </p:nvSpPr>
        <p:spPr>
          <a:xfrm>
            <a:off x="4754880" y="4581144"/>
            <a:ext cx="6675120" cy="548640"/>
          </a:xfrm>
          <a:prstGeom prst="rect">
            <a:avLst/>
          </a:prstGeom>
          <a:noFill/>
          <a:ln/>
        </p:spPr>
        <p:txBody>
          <a:bodyPr wrap="square" lIns="0" tIns="0" rIns="0" bIns="0" rtlCol="0" anchor="t"/>
          <a:lstStyle/>
          <a:p>
            <a:pPr indent="0" marL="0">
              <a:lnSpc>
                <a:spcPts val="1500"/>
              </a:lnSpc>
              <a:buNone/>
            </a:pPr>
            <a:r>
              <a:rPr lang="en-US" sz="1200" dirty="0">
                <a:solidFill>
                  <a:srgbClr val="363C37"/>
                </a:solidFill>
                <a:latin typeface="Calibri" pitchFamily="34" charset="0"/>
                <a:ea typeface="Calibri" pitchFamily="34" charset="-122"/>
                <a:cs typeface="Calibri" pitchFamily="34" charset="-120"/>
              </a:rPr>
              <a:t>Your datasets, models, and damage functions still produce results that compare cleanly with everyone else's.</a:t>
            </a:r>
            <a:endParaRPr lang="en-US" sz="1200" dirty="0"/>
          </a:p>
        </p:txBody>
      </p:sp>
      <p:sp>
        <p:nvSpPr>
          <p:cNvPr id="15" name="Shape 12"/>
          <p:cNvSpPr/>
          <p:nvPr/>
        </p:nvSpPr>
        <p:spPr>
          <a:xfrm>
            <a:off x="4526280" y="5340096"/>
            <a:ext cx="7086600" cy="1024128"/>
          </a:xfrm>
          <a:prstGeom prst="roundRect">
            <a:avLst>
              <a:gd name="adj" fmla="val 6250"/>
            </a:avLst>
          </a:prstGeom>
          <a:solidFill>
            <a:srgbClr val="FBF8F2"/>
          </a:solidFill>
          <a:ln w="9525">
            <a:solidFill>
              <a:srgbClr val="E4DDCF"/>
            </a:solidFill>
            <a:prstDash val="solid"/>
          </a:ln>
        </p:spPr>
      </p:sp>
      <p:sp>
        <p:nvSpPr>
          <p:cNvPr id="16" name="Text 13"/>
          <p:cNvSpPr/>
          <p:nvPr/>
        </p:nvSpPr>
        <p:spPr>
          <a:xfrm>
            <a:off x="4754880" y="5431536"/>
            <a:ext cx="6675120" cy="310896"/>
          </a:xfrm>
          <a:prstGeom prst="rect">
            <a:avLst/>
          </a:prstGeom>
          <a:noFill/>
          <a:ln/>
        </p:spPr>
        <p:txBody>
          <a:bodyPr wrap="square" lIns="0" tIns="0" rIns="0" bIns="0" rtlCol="0" anchor="ctr"/>
          <a:lstStyle/>
          <a:p>
            <a:pPr indent="0" marL="0">
              <a:buNone/>
            </a:pPr>
            <a:r>
              <a:rPr lang="en-US" sz="1550" b="1" dirty="0">
                <a:solidFill>
                  <a:srgbClr val="161A17"/>
                </a:solidFill>
                <a:latin typeface="Calibri" pitchFamily="34" charset="0"/>
                <a:ea typeface="Calibri" pitchFamily="34" charset="-122"/>
                <a:cs typeface="Calibri" pitchFamily="34" charset="-120"/>
              </a:rPr>
              <a:t>Screen a city or development portfolio</a:t>
            </a:r>
            <a:endParaRPr lang="en-US" sz="1550" dirty="0"/>
          </a:p>
        </p:txBody>
      </p:sp>
      <p:sp>
        <p:nvSpPr>
          <p:cNvPr id="17" name="Text 14"/>
          <p:cNvSpPr/>
          <p:nvPr/>
        </p:nvSpPr>
        <p:spPr>
          <a:xfrm>
            <a:off x="4754880" y="5751576"/>
            <a:ext cx="6675120" cy="548640"/>
          </a:xfrm>
          <a:prstGeom prst="rect">
            <a:avLst/>
          </a:prstGeom>
          <a:noFill/>
          <a:ln/>
        </p:spPr>
        <p:txBody>
          <a:bodyPr wrap="square" lIns="0" tIns="0" rIns="0" bIns="0" rtlCol="0" anchor="t"/>
          <a:lstStyle/>
          <a:p>
            <a:pPr indent="0" marL="0">
              <a:lnSpc>
                <a:spcPts val="1500"/>
              </a:lnSpc>
              <a:buNone/>
            </a:pPr>
            <a:r>
              <a:rPr lang="en-US" sz="1200" dirty="0">
                <a:solidFill>
                  <a:srgbClr val="363C37"/>
                </a:solidFill>
                <a:latin typeface="Calibri" pitchFamily="34" charset="0"/>
                <a:ea typeface="Calibri" pitchFamily="34" charset="-122"/>
                <a:cs typeface="Calibri" pitchFamily="34" charset="-120"/>
              </a:rPr>
              <a:t>Development banks, ministries, and city networks screen priority risks and share the method.</a:t>
            </a:r>
            <a:endParaRPr lang="en-US" sz="1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21</Slides>
  <Notes>21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2026-08-01T18:36:23Z</dcterms:created>
  <dcterms:modified xsi:type="dcterms:W3CDTF">2026-08-01T18:36:23Z</dcterms:modified>
</cp:coreProperties>
</file>